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3"/>
  </p:notesMasterIdLst>
  <p:sldIdLst>
    <p:sldId id="257" r:id="rId4"/>
    <p:sldId id="258" r:id="rId5"/>
    <p:sldId id="260" r:id="rId6"/>
    <p:sldId id="261" r:id="rId7"/>
    <p:sldId id="264" r:id="rId8"/>
    <p:sldId id="265" r:id="rId9"/>
    <p:sldId id="266" r:id="rId10"/>
    <p:sldId id="262" r:id="rId11"/>
    <p:sldId id="263" r:id="rId12"/>
  </p:sldIdLst>
  <p:sldSz cx="9144000" cy="5143500" type="screen16x9"/>
  <p:notesSz cx="6858000" cy="9144000"/>
  <p:embeddedFontLst>
    <p:embeddedFont>
      <p:font typeface="Dosis" panose="02010503020202060003" pitchFamily="2" charset="77"/>
      <p:regular r:id="rId14"/>
      <p:bold r:id="rId15"/>
    </p:embeddedFont>
    <p:embeddedFont>
      <p:font typeface="Roboto" panose="02000000000000000000" pitchFamily="2" charset="0"/>
      <p:regular r:id="rId16"/>
      <p:bold r:id="rId17"/>
      <p:italic r:id="rId18"/>
      <p:boldItalic r:id="rId19"/>
    </p:embeddedFont>
    <p:embeddedFont>
      <p:font typeface="Roboto Black" panose="02000000000000000000" pitchFamily="2" charset="0"/>
      <p:bold r:id="rId20"/>
      <p:boldItalic r:id="rId21"/>
    </p:embeddedFont>
    <p:embeddedFont>
      <p:font typeface="Roboto Thin"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5"/>
    <p:restoredTop sz="94651"/>
  </p:normalViewPr>
  <p:slideViewPr>
    <p:cSldViewPr snapToGrid="0">
      <p:cViewPr varScale="1">
        <p:scale>
          <a:sx n="158" d="100"/>
          <a:sy n="158" d="100"/>
        </p:scale>
        <p:origin x="216"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4431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09437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89355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6382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3600" b="0" i="0" u="none" strike="noStrike" cap="none" dirty="0">
                <a:solidFill>
                  <a:schemeClr val="lt1"/>
                </a:solidFill>
                <a:latin typeface="Roboto Black"/>
                <a:ea typeface="Roboto Black"/>
                <a:cs typeface="Roboto Black"/>
                <a:sym typeface="Roboto Black"/>
              </a:rPr>
              <a:t>Capstone: Funnels with </a:t>
            </a:r>
            <a:r>
              <a:rPr lang="en-US" sz="3600" b="0" i="0" u="none" strike="noStrike" cap="none" dirty="0" err="1">
                <a:solidFill>
                  <a:schemeClr val="lt1"/>
                </a:solidFill>
                <a:latin typeface="Roboto Black"/>
                <a:ea typeface="Roboto Black"/>
                <a:cs typeface="Roboto Black"/>
                <a:sym typeface="Roboto Black"/>
              </a:rPr>
              <a:t>Warby</a:t>
            </a:r>
            <a:r>
              <a:rPr lang="en-US" sz="3600" dirty="0">
                <a:solidFill>
                  <a:schemeClr val="lt1"/>
                </a:solidFill>
                <a:latin typeface="Roboto Black"/>
                <a:ea typeface="Roboto Black"/>
                <a:cs typeface="Roboto Black"/>
                <a:sym typeface="Roboto Black"/>
              </a:rPr>
              <a:t> Parker</a:t>
            </a:r>
            <a:endParaRPr sz="8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Daniel </a:t>
            </a:r>
            <a:r>
              <a:rPr lang="en" sz="2800" b="0" i="0" u="none" strike="noStrike" cap="none" dirty="0" err="1">
                <a:solidFill>
                  <a:srgbClr val="EFEFEF"/>
                </a:solidFill>
                <a:latin typeface="Roboto Thin"/>
                <a:ea typeface="Roboto Thin"/>
                <a:cs typeface="Roboto Thin"/>
                <a:sym typeface="Roboto Thin"/>
              </a:rPr>
              <a:t>Koechlein</a:t>
            </a:r>
            <a:endParaRPr lang="en"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July 15, 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a:solidFill>
                  <a:srgbClr val="295269"/>
                </a:solidFill>
                <a:latin typeface="Roboto"/>
                <a:ea typeface="Roboto"/>
                <a:cs typeface="Roboto"/>
                <a:sym typeface="Roboto"/>
              </a:rPr>
              <a:t>Example Table of Contents</a:t>
            </a:r>
            <a:endParaRPr sz="2800" b="1" i="0" u="none" strike="noStrike" cap="none">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Get familiar with </a:t>
            </a:r>
            <a:r>
              <a:rPr lang="en" sz="2400" dirty="0" err="1">
                <a:solidFill>
                  <a:srgbClr val="222222"/>
                </a:solidFill>
                <a:highlight>
                  <a:srgbClr val="FFFFFF"/>
                </a:highlight>
                <a:latin typeface="Roboto"/>
                <a:ea typeface="Roboto"/>
                <a:cs typeface="Roboto"/>
                <a:sym typeface="Roboto"/>
              </a:rPr>
              <a:t>Warby</a:t>
            </a:r>
            <a:r>
              <a:rPr lang="en" sz="2400" dirty="0">
                <a:solidFill>
                  <a:srgbClr val="222222"/>
                </a:solidFill>
                <a:highlight>
                  <a:srgbClr val="FFFFFF"/>
                </a:highlight>
                <a:latin typeface="Roboto"/>
                <a:ea typeface="Roboto"/>
                <a:cs typeface="Roboto"/>
                <a:sym typeface="Roboto"/>
              </a:rPr>
              <a:t> Parker</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What is the </a:t>
            </a:r>
            <a:r>
              <a:rPr lang="en" sz="2400" dirty="0">
                <a:solidFill>
                  <a:srgbClr val="222222"/>
                </a:solidFill>
                <a:highlight>
                  <a:srgbClr val="FFFFFF"/>
                </a:highlight>
                <a:latin typeface="Roboto"/>
                <a:ea typeface="Roboto"/>
                <a:cs typeface="Roboto"/>
                <a:sym typeface="Roboto"/>
              </a:rPr>
              <a:t>Quiz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A/B Testing with Home Try-On Funnel</a:t>
            </a: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Purchase Details</a:t>
            </a:r>
          </a:p>
          <a:p>
            <a:pPr marL="457200" marR="0" lvl="0" indent="-381000" algn="l" rtl="0">
              <a:lnSpc>
                <a:spcPct val="115000"/>
              </a:lnSpc>
              <a:spcBef>
                <a:spcPts val="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Actionable Insights</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Quiz Funnel: Get Familiar</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234619" y="1154501"/>
            <a:ext cx="8520600" cy="152569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To help users find their perfect frame, </a:t>
            </a:r>
            <a:r>
              <a:rPr lang="en-US" sz="1200" dirty="0" err="1">
                <a:latin typeface="Roboto"/>
                <a:ea typeface="Roboto"/>
                <a:cs typeface="Roboto"/>
                <a:sym typeface="Roboto"/>
              </a:rPr>
              <a:t>Warby</a:t>
            </a:r>
            <a:r>
              <a:rPr lang="en-US" sz="1200" dirty="0">
                <a:latin typeface="Roboto"/>
                <a:ea typeface="Roboto"/>
                <a:cs typeface="Roboto"/>
                <a:sym typeface="Roboto"/>
              </a:rPr>
              <a:t> Parker has a Style Quiz that has the following questions:</a:t>
            </a:r>
          </a:p>
          <a:p>
            <a:pPr lvl="0">
              <a:lnSpc>
                <a:spcPct val="115000"/>
              </a:lnSpc>
              <a:buClr>
                <a:schemeClr val="dk1"/>
              </a:buClr>
              <a:buSzPts val="1100"/>
            </a:pPr>
            <a:r>
              <a:rPr lang="en-US" sz="1200" dirty="0">
                <a:latin typeface="Roboto"/>
                <a:ea typeface="Roboto"/>
                <a:cs typeface="Roboto"/>
                <a:sym typeface="Roboto"/>
              </a:rPr>
              <a:t>"What are you looking for?”,  "What's your fit?”, "Which shapes do you like?”, "Which colors do you like?”, "When was your last eye exam?”</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dirty="0">
                <a:latin typeface="Roboto"/>
                <a:ea typeface="Roboto"/>
                <a:cs typeface="Roboto"/>
                <a:sym typeface="Roboto"/>
              </a:rPr>
              <a:t>The users' responses are stored in a table called survey.</a:t>
            </a:r>
          </a:p>
          <a:p>
            <a:pPr lvl="0">
              <a:lnSpc>
                <a:spcPct val="115000"/>
              </a:lnSpc>
              <a:buClr>
                <a:schemeClr val="dk1"/>
              </a:buClr>
              <a:buSzPts val="1100"/>
            </a:pPr>
            <a:r>
              <a:rPr lang="en-US" sz="1200" dirty="0">
                <a:latin typeface="Roboto"/>
                <a:ea typeface="Roboto"/>
                <a:cs typeface="Roboto"/>
                <a:sym typeface="Roboto"/>
              </a:rPr>
              <a:t>Select all columns from the first 10 rows. What columns does the table have?</a:t>
            </a:r>
          </a:p>
        </p:txBody>
      </p:sp>
      <p:graphicFrame>
        <p:nvGraphicFramePr>
          <p:cNvPr id="317" name="Shape 317"/>
          <p:cNvGraphicFramePr/>
          <p:nvPr>
            <p:extLst>
              <p:ext uri="{D42A27DB-BD31-4B8C-83A1-F6EECF244321}">
                <p14:modId xmlns:p14="http://schemas.microsoft.com/office/powerpoint/2010/main" val="945542958"/>
              </p:ext>
            </p:extLst>
          </p:nvPr>
        </p:nvGraphicFramePr>
        <p:xfrm>
          <a:off x="4572000" y="2993825"/>
          <a:ext cx="3892269" cy="1416948"/>
        </p:xfrm>
        <a:graphic>
          <a:graphicData uri="http://schemas.openxmlformats.org/drawingml/2006/table">
            <a:tbl>
              <a:tblPr>
                <a:noFill/>
                <a:tableStyleId>{41C52BF7-F10D-42DD-8479-FF2DDF1A0279}</a:tableStyleId>
              </a:tblPr>
              <a:tblGrid>
                <a:gridCol w="1706753">
                  <a:extLst>
                    <a:ext uri="{9D8B030D-6E8A-4147-A177-3AD203B41FA5}">
                      <a16:colId xmlns:a16="http://schemas.microsoft.com/office/drawing/2014/main" val="20000"/>
                    </a:ext>
                  </a:extLst>
                </a:gridCol>
                <a:gridCol w="2185516">
                  <a:extLst>
                    <a:ext uri="{9D8B030D-6E8A-4147-A177-3AD203B41FA5}">
                      <a16:colId xmlns:a16="http://schemas.microsoft.com/office/drawing/2014/main" val="20001"/>
                    </a:ext>
                  </a:extLst>
                </a:gridCol>
              </a:tblGrid>
              <a:tr h="365576">
                <a:tc>
                  <a:txBody>
                    <a:bodyPr/>
                    <a:lstStyle/>
                    <a:p>
                      <a:pPr marL="0" marR="0" lvl="0" indent="0" algn="ctr" rtl="0">
                        <a:lnSpc>
                          <a:spcPct val="100000"/>
                        </a:lnSpc>
                        <a:spcBef>
                          <a:spcPts val="0"/>
                        </a:spcBef>
                        <a:spcAft>
                          <a:spcPts val="0"/>
                        </a:spcAft>
                        <a:buClr>
                          <a:srgbClr val="000000"/>
                        </a:buClr>
                        <a:buSzPts val="1000"/>
                        <a:buFont typeface="Arial"/>
                        <a:buNone/>
                      </a:pPr>
                      <a:r>
                        <a:rPr lang="en" sz="1200" b="1" u="none" strike="noStrike" cap="none" dirty="0">
                          <a:solidFill>
                            <a:srgbClr val="FFFFFF"/>
                          </a:solidFill>
                        </a:rPr>
                        <a:t>Column Name</a:t>
                      </a:r>
                      <a:endParaRPr sz="12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200" b="1" u="none" strike="noStrike" cap="none" dirty="0">
                          <a:solidFill>
                            <a:srgbClr val="FFFFFF"/>
                          </a:solidFill>
                        </a:rPr>
                        <a:t>Data type</a:t>
                      </a:r>
                      <a:endParaRPr sz="12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88449">
                <a:tc>
                  <a:txBody>
                    <a:bodyPr/>
                    <a:lstStyle/>
                    <a:p>
                      <a:pPr algn="ctr"/>
                      <a:r>
                        <a:rPr lang="en-US" sz="1200" b="1" dirty="0">
                          <a:solidFill>
                            <a:srgbClr val="525252"/>
                          </a:solidFill>
                          <a:effectLst/>
                        </a:rPr>
                        <a:t>question</a:t>
                      </a:r>
                    </a:p>
                  </a:txBody>
                  <a:tcPr anchor="ctr"/>
                </a:tc>
                <a:tc>
                  <a:txBody>
                    <a:bodyPr/>
                    <a:lstStyle/>
                    <a:p>
                      <a:pPr algn="ctr"/>
                      <a:r>
                        <a:rPr lang="en-US" sz="1200" dirty="0">
                          <a:solidFill>
                            <a:srgbClr val="525252"/>
                          </a:solidFill>
                          <a:effectLst/>
                          <a:latin typeface="Monaco" pitchFamily="2" charset="77"/>
                        </a:rPr>
                        <a:t>TEXT</a:t>
                      </a:r>
                    </a:p>
                  </a:txBody>
                  <a:tcPr anchor="ctr"/>
                </a:tc>
                <a:extLst>
                  <a:ext uri="{0D108BD9-81ED-4DB2-BD59-A6C34878D82A}">
                    <a16:rowId xmlns:a16="http://schemas.microsoft.com/office/drawing/2014/main" val="10001"/>
                  </a:ext>
                </a:extLst>
              </a:tr>
              <a:tr h="246173">
                <a:tc>
                  <a:txBody>
                    <a:bodyPr/>
                    <a:lstStyle/>
                    <a:p>
                      <a:pPr algn="ctr"/>
                      <a:r>
                        <a:rPr lang="en-US" sz="1200" b="1" dirty="0" err="1">
                          <a:solidFill>
                            <a:srgbClr val="525252"/>
                          </a:solidFill>
                          <a:effectLst/>
                        </a:rPr>
                        <a:t>user_id</a:t>
                      </a:r>
                      <a:endParaRPr lang="en-US" sz="1200" b="1" dirty="0">
                        <a:solidFill>
                          <a:srgbClr val="525252"/>
                        </a:solidFill>
                        <a:effectLst/>
                      </a:endParaRPr>
                    </a:p>
                  </a:txBody>
                  <a:tcPr anchor="ctr"/>
                </a:tc>
                <a:tc>
                  <a:txBody>
                    <a:bodyPr/>
                    <a:lstStyle/>
                    <a:p>
                      <a:pPr algn="ctr"/>
                      <a:r>
                        <a:rPr lang="en-US" sz="1200" dirty="0">
                          <a:solidFill>
                            <a:srgbClr val="525252"/>
                          </a:solidFill>
                          <a:effectLst/>
                          <a:latin typeface="Monaco" pitchFamily="2" charset="77"/>
                        </a:rPr>
                        <a:t>TEXT</a:t>
                      </a:r>
                    </a:p>
                  </a:txBody>
                  <a:tcPr anchor="ctr"/>
                </a:tc>
                <a:extLst>
                  <a:ext uri="{0D108BD9-81ED-4DB2-BD59-A6C34878D82A}">
                    <a16:rowId xmlns:a16="http://schemas.microsoft.com/office/drawing/2014/main" val="10002"/>
                  </a:ext>
                </a:extLst>
              </a:tr>
              <a:tr h="388449">
                <a:tc>
                  <a:txBody>
                    <a:bodyPr/>
                    <a:lstStyle/>
                    <a:p>
                      <a:pPr algn="ctr"/>
                      <a:r>
                        <a:rPr lang="en-US" sz="1200" b="1">
                          <a:solidFill>
                            <a:srgbClr val="525252"/>
                          </a:solidFill>
                          <a:effectLst/>
                        </a:rPr>
                        <a:t>response</a:t>
                      </a:r>
                    </a:p>
                  </a:txBody>
                  <a:tcPr anchor="ctr"/>
                </a:tc>
                <a:tc>
                  <a:txBody>
                    <a:bodyPr/>
                    <a:lstStyle/>
                    <a:p>
                      <a:pPr algn="ctr"/>
                      <a:r>
                        <a:rPr lang="en-US" sz="1200" dirty="0">
                          <a:solidFill>
                            <a:srgbClr val="525252"/>
                          </a:solidFill>
                          <a:effectLst/>
                          <a:latin typeface="Monaco" pitchFamily="2" charset="77"/>
                        </a:rPr>
                        <a:t>TEXT</a:t>
                      </a:r>
                    </a:p>
                  </a:txBody>
                  <a:tcPr anchor="ctr"/>
                </a:tc>
                <a:extLst>
                  <a:ext uri="{0D108BD9-81ED-4DB2-BD59-A6C34878D82A}">
                    <a16:rowId xmlns:a16="http://schemas.microsoft.com/office/drawing/2014/main" val="10003"/>
                  </a:ext>
                </a:extLst>
              </a:tr>
            </a:tbl>
          </a:graphicData>
        </a:graphic>
      </p:graphicFrame>
      <p:sp>
        <p:nvSpPr>
          <p:cNvPr id="5" name="Shape 323">
            <a:extLst>
              <a:ext uri="{FF2B5EF4-FFF2-40B4-BE49-F238E27FC236}">
                <a16:creationId xmlns:a16="http://schemas.microsoft.com/office/drawing/2014/main" id="{59A97C0B-716E-2A4E-9365-D66BC6EF14CD}"/>
              </a:ext>
            </a:extLst>
          </p:cNvPr>
          <p:cNvSpPr txBox="1"/>
          <p:nvPr/>
        </p:nvSpPr>
        <p:spPr>
          <a:xfrm>
            <a:off x="493564" y="2993825"/>
            <a:ext cx="3471533" cy="1593614"/>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2-3.1 Quiz Funnel: Drop-off Points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1444771"/>
          </a:xfrm>
          <a:prstGeom prst="rect">
            <a:avLst/>
          </a:prstGeom>
          <a:solidFill>
            <a:srgbClr val="D9D9D9"/>
          </a:solidFill>
          <a:ln>
            <a:noFill/>
          </a:ln>
        </p:spPr>
        <p:txBody>
          <a:bodyPr spcFirstLastPara="1" wrap="square" lIns="91425" tIns="91425" rIns="91425" bIns="91425" anchor="t" anchorCtr="0">
            <a:noAutofit/>
          </a:bodyPr>
          <a:lstStyle/>
          <a:p>
            <a:pPr lvl="1">
              <a:buClr>
                <a:schemeClr val="dk1"/>
              </a:buClr>
              <a:buSzPts val="1100"/>
            </a:pPr>
            <a:r>
              <a:rPr lang="en-US" sz="900" dirty="0">
                <a:latin typeface="Courier New"/>
                <a:ea typeface="Courier New"/>
                <a:cs typeface="Courier New"/>
                <a:sym typeface="Courier New"/>
              </a:rPr>
              <a:t> SELECT question,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1">
              <a:buClr>
                <a:schemeClr val="dk1"/>
              </a:buClr>
              <a:buSzPts val="1100"/>
            </a:pPr>
            <a:r>
              <a:rPr lang="en-US" sz="900" dirty="0">
                <a:latin typeface="Courier New"/>
                <a:ea typeface="Courier New"/>
                <a:cs typeface="Courier New"/>
                <a:sym typeface="Courier New"/>
              </a:rPr>
              <a:t> FROM survey</a:t>
            </a:r>
          </a:p>
          <a:p>
            <a:pPr lvl="1">
              <a:buClr>
                <a:schemeClr val="dk1"/>
              </a:buClr>
              <a:buSzPts val="1100"/>
            </a:pPr>
            <a:r>
              <a:rPr lang="en-US" sz="900" dirty="0">
                <a:latin typeface="Courier New"/>
                <a:ea typeface="Courier New"/>
                <a:cs typeface="Courier New"/>
                <a:sym typeface="Courier New"/>
              </a:rPr>
              <a:t> GROUP BY 1</a:t>
            </a:r>
          </a:p>
          <a:p>
            <a:pPr lvl="1">
              <a:buClr>
                <a:schemeClr val="dk1"/>
              </a:buClr>
              <a:buSzPts val="1100"/>
            </a:pPr>
            <a:r>
              <a:rPr lang="en-US" sz="900" dirty="0">
                <a:latin typeface="Courier New"/>
                <a:ea typeface="Courier New"/>
                <a:cs typeface="Courier New"/>
                <a:sym typeface="Courier New"/>
              </a:rPr>
              <a:t> ORDER BY 1;</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847888" cy="162864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Users will "give up" at different points in the survey. Let's analyze how many users move from Question 1 to Question 2, etc.</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A total of 270 users complete the survey, from a total of 500</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Users are most likely to drop off at Q3 and Q5. Users may be dropping off at these points because they are unsure which shapes they prefer (Q3) and don’t know when their last</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4294241289"/>
              </p:ext>
            </p:extLst>
          </p:nvPr>
        </p:nvGraphicFramePr>
        <p:xfrm>
          <a:off x="177975" y="3043085"/>
          <a:ext cx="8654326" cy="1928245"/>
        </p:xfrm>
        <a:graphic>
          <a:graphicData uri="http://schemas.openxmlformats.org/drawingml/2006/table">
            <a:tbl>
              <a:tblPr>
                <a:noFill/>
                <a:tableStyleId>{41C52BF7-F10D-42DD-8479-FF2DDF1A0279}</a:tableStyleId>
              </a:tblPr>
              <a:tblGrid>
                <a:gridCol w="4063885">
                  <a:extLst>
                    <a:ext uri="{9D8B030D-6E8A-4147-A177-3AD203B41FA5}">
                      <a16:colId xmlns:a16="http://schemas.microsoft.com/office/drawing/2014/main" val="20000"/>
                    </a:ext>
                  </a:extLst>
                </a:gridCol>
                <a:gridCol w="1530147">
                  <a:extLst>
                    <a:ext uri="{9D8B030D-6E8A-4147-A177-3AD203B41FA5}">
                      <a16:colId xmlns:a16="http://schemas.microsoft.com/office/drawing/2014/main" val="20001"/>
                    </a:ext>
                  </a:extLst>
                </a:gridCol>
                <a:gridCol w="1530147">
                  <a:extLst>
                    <a:ext uri="{9D8B030D-6E8A-4147-A177-3AD203B41FA5}">
                      <a16:colId xmlns:a16="http://schemas.microsoft.com/office/drawing/2014/main" val="20002"/>
                    </a:ext>
                  </a:extLst>
                </a:gridCol>
                <a:gridCol w="1530147">
                  <a:extLst>
                    <a:ext uri="{9D8B030D-6E8A-4147-A177-3AD203B41FA5}">
                      <a16:colId xmlns:a16="http://schemas.microsoft.com/office/drawing/2014/main" val="1834942401"/>
                    </a:ext>
                  </a:extLst>
                </a:gridCol>
              </a:tblGrid>
              <a:tr h="416800">
                <a:tc>
                  <a:txBody>
                    <a:bodyPr/>
                    <a:lstStyle/>
                    <a:p>
                      <a:pPr marL="0" marR="0" lvl="0" indent="0" algn="ctr" rtl="0" fontAlgn="b">
                        <a:lnSpc>
                          <a:spcPct val="100000"/>
                        </a:lnSpc>
                        <a:spcBef>
                          <a:spcPts val="0"/>
                        </a:spcBef>
                        <a:spcAft>
                          <a:spcPts val="0"/>
                        </a:spcAft>
                        <a:buClr>
                          <a:srgbClr val="000000"/>
                        </a:buClr>
                        <a:buSzPts val="1000"/>
                        <a:buFont typeface="Arial"/>
                        <a:buNone/>
                      </a:pPr>
                      <a:r>
                        <a:rPr lang="en-US" sz="1200" b="1" i="0" u="none" strike="noStrike" cap="none" dirty="0">
                          <a:solidFill>
                            <a:srgbClr val="FFFFFF"/>
                          </a:solidFill>
                          <a:latin typeface="Arial"/>
                          <a:cs typeface="Arial"/>
                          <a:sym typeface="Arial"/>
                        </a:rPr>
                        <a:t>Question</a:t>
                      </a:r>
                    </a:p>
                  </a:txBody>
                  <a:tcPr marL="9525" marR="9525" marT="9525" marB="0" anchor="ctr">
                    <a:solidFill>
                      <a:srgbClr val="204056">
                        <a:alpha val="82352"/>
                      </a:srgbClr>
                    </a:solidFill>
                  </a:tcPr>
                </a:tc>
                <a:tc>
                  <a:txBody>
                    <a:bodyPr/>
                    <a:lstStyle/>
                    <a:p>
                      <a:pPr marL="0" marR="0" lvl="0" indent="0" algn="ctr" rtl="0" fontAlgn="b">
                        <a:lnSpc>
                          <a:spcPct val="100000"/>
                        </a:lnSpc>
                        <a:spcBef>
                          <a:spcPts val="0"/>
                        </a:spcBef>
                        <a:spcAft>
                          <a:spcPts val="0"/>
                        </a:spcAft>
                        <a:buClr>
                          <a:srgbClr val="000000"/>
                        </a:buClr>
                        <a:buSzPts val="1000"/>
                        <a:buFont typeface="Arial"/>
                        <a:buNone/>
                      </a:pPr>
                      <a:r>
                        <a:rPr lang="en-US" sz="1200" b="1" i="0" u="none" strike="noStrike" cap="none" dirty="0">
                          <a:solidFill>
                            <a:srgbClr val="FFFFFF"/>
                          </a:solidFill>
                          <a:latin typeface="Arial"/>
                          <a:cs typeface="Arial"/>
                          <a:sym typeface="Arial"/>
                        </a:rPr>
                        <a:t>Count</a:t>
                      </a:r>
                    </a:p>
                  </a:txBody>
                  <a:tcPr marL="9525" marR="9525" marT="9525" marB="0" anchor="ctr">
                    <a:solidFill>
                      <a:srgbClr val="204056">
                        <a:alpha val="82352"/>
                      </a:srgbClr>
                    </a:solidFill>
                  </a:tcPr>
                </a:tc>
                <a:tc>
                  <a:txBody>
                    <a:bodyPr/>
                    <a:lstStyle/>
                    <a:p>
                      <a:pPr marL="0" marR="0" lvl="0" indent="0" algn="ctr" rtl="0" fontAlgn="b">
                        <a:lnSpc>
                          <a:spcPct val="100000"/>
                        </a:lnSpc>
                        <a:spcBef>
                          <a:spcPts val="0"/>
                        </a:spcBef>
                        <a:spcAft>
                          <a:spcPts val="0"/>
                        </a:spcAft>
                        <a:buClr>
                          <a:srgbClr val="000000"/>
                        </a:buClr>
                        <a:buSzPts val="1000"/>
                        <a:buFont typeface="Arial"/>
                        <a:buNone/>
                      </a:pPr>
                      <a:r>
                        <a:rPr lang="en-US" sz="1200" b="1" i="0" u="none" strike="noStrike" cap="none" dirty="0">
                          <a:solidFill>
                            <a:srgbClr val="FFFFFF"/>
                          </a:solidFill>
                          <a:latin typeface="Arial"/>
                          <a:cs typeface="Arial"/>
                          <a:sym typeface="Arial"/>
                        </a:rPr>
                        <a:t>Each step completion</a:t>
                      </a:r>
                    </a:p>
                  </a:txBody>
                  <a:tcPr marL="9525" marR="9525" marT="9525" marB="0" anchor="ctr">
                    <a:solidFill>
                      <a:srgbClr val="204056">
                        <a:alpha val="82352"/>
                      </a:srgbClr>
                    </a:solidFill>
                  </a:tcPr>
                </a:tc>
                <a:tc>
                  <a:txBody>
                    <a:bodyPr/>
                    <a:lstStyle/>
                    <a:p>
                      <a:pPr marL="0" marR="0" lvl="0" indent="0" algn="ctr" rtl="0" fontAlgn="b">
                        <a:lnSpc>
                          <a:spcPct val="100000"/>
                        </a:lnSpc>
                        <a:spcBef>
                          <a:spcPts val="0"/>
                        </a:spcBef>
                        <a:spcAft>
                          <a:spcPts val="0"/>
                        </a:spcAft>
                        <a:buClr>
                          <a:srgbClr val="000000"/>
                        </a:buClr>
                        <a:buSzPts val="1000"/>
                        <a:buFont typeface="Arial"/>
                        <a:buNone/>
                      </a:pPr>
                      <a:r>
                        <a:rPr lang="en-US" sz="1200" b="1" i="0" u="none" strike="noStrike" cap="none" dirty="0">
                          <a:solidFill>
                            <a:srgbClr val="FFFFFF"/>
                          </a:solidFill>
                          <a:latin typeface="Arial"/>
                          <a:cs typeface="Arial"/>
                          <a:sym typeface="Arial"/>
                        </a:rPr>
                        <a:t>Total</a:t>
                      </a:r>
                    </a:p>
                  </a:txBody>
                  <a:tcPr marL="9525" marR="9525" marT="9525" marB="0" anchor="ctr">
                    <a:solidFill>
                      <a:srgbClr val="204056">
                        <a:alpha val="82352"/>
                      </a:srgbClr>
                    </a:solidFill>
                  </a:tcPr>
                </a:tc>
                <a:extLst>
                  <a:ext uri="{0D108BD9-81ED-4DB2-BD59-A6C34878D82A}">
                    <a16:rowId xmlns:a16="http://schemas.microsoft.com/office/drawing/2014/main" val="10000"/>
                  </a:ext>
                </a:extLst>
              </a:tr>
              <a:tr h="302289">
                <a:tc>
                  <a:txBody>
                    <a:bodyPr/>
                    <a:lstStyle/>
                    <a:p>
                      <a:pPr marR="0" algn="l"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1. What are you looking for?</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a:solidFill>
                            <a:srgbClr val="525252"/>
                          </a:solidFill>
                          <a:effectLst/>
                          <a:latin typeface="Monaco" pitchFamily="2" charset="77"/>
                          <a:cs typeface="Arial"/>
                          <a:sym typeface="Arial"/>
                        </a:rPr>
                        <a:t>500</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endParaRPr lang="en-US" sz="1050" b="0" i="0" u="none" strike="noStrike" cap="none">
                        <a:solidFill>
                          <a:srgbClr val="525252"/>
                        </a:solidFill>
                        <a:effectLst/>
                        <a:latin typeface="Monaco" pitchFamily="2" charset="77"/>
                        <a:cs typeface="Arial"/>
                        <a:sym typeface="Arial"/>
                      </a:endParaRP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endParaRPr lang="en-US" sz="1050" b="0" i="0" u="none" strike="noStrike" cap="none">
                        <a:solidFill>
                          <a:srgbClr val="525252"/>
                        </a:solidFill>
                        <a:effectLst/>
                        <a:latin typeface="Monaco" pitchFamily="2" charset="77"/>
                        <a:cs typeface="Arial"/>
                        <a:sym typeface="Arial"/>
                      </a:endParaRPr>
                    </a:p>
                  </a:txBody>
                  <a:tcPr marL="9525" marR="9525" marT="9525" marB="0" anchor="ctr"/>
                </a:tc>
                <a:extLst>
                  <a:ext uri="{0D108BD9-81ED-4DB2-BD59-A6C34878D82A}">
                    <a16:rowId xmlns:a16="http://schemas.microsoft.com/office/drawing/2014/main" val="10001"/>
                  </a:ext>
                </a:extLst>
              </a:tr>
              <a:tr h="302289">
                <a:tc>
                  <a:txBody>
                    <a:bodyPr/>
                    <a:lstStyle/>
                    <a:p>
                      <a:pPr marR="0" algn="l"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2. What's your fit?</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475</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95%</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a:solidFill>
                            <a:srgbClr val="525252"/>
                          </a:solidFill>
                          <a:effectLst/>
                          <a:latin typeface="Monaco" pitchFamily="2" charset="77"/>
                          <a:cs typeface="Arial"/>
                          <a:sym typeface="Arial"/>
                        </a:rPr>
                        <a:t>95%</a:t>
                      </a:r>
                    </a:p>
                  </a:txBody>
                  <a:tcPr marL="9525" marR="9525" marT="9525" marB="0" anchor="ctr"/>
                </a:tc>
                <a:extLst>
                  <a:ext uri="{0D108BD9-81ED-4DB2-BD59-A6C34878D82A}">
                    <a16:rowId xmlns:a16="http://schemas.microsoft.com/office/drawing/2014/main" val="10002"/>
                  </a:ext>
                </a:extLst>
              </a:tr>
              <a:tr h="302289">
                <a:tc>
                  <a:txBody>
                    <a:bodyPr/>
                    <a:lstStyle/>
                    <a:p>
                      <a:pPr marR="0" algn="l"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3. Which shapes do you like?</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380</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a:solidFill>
                            <a:srgbClr val="525252"/>
                          </a:solidFill>
                          <a:effectLst/>
                          <a:latin typeface="Monaco" pitchFamily="2" charset="77"/>
                          <a:cs typeface="Arial"/>
                          <a:sym typeface="Arial"/>
                        </a:rPr>
                        <a:t>80%</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76%</a:t>
                      </a:r>
                    </a:p>
                  </a:txBody>
                  <a:tcPr marL="9525" marR="9525" marT="9525" marB="0" anchor="ctr"/>
                </a:tc>
                <a:extLst>
                  <a:ext uri="{0D108BD9-81ED-4DB2-BD59-A6C34878D82A}">
                    <a16:rowId xmlns:a16="http://schemas.microsoft.com/office/drawing/2014/main" val="10003"/>
                  </a:ext>
                </a:extLst>
              </a:tr>
              <a:tr h="302289">
                <a:tc>
                  <a:txBody>
                    <a:bodyPr/>
                    <a:lstStyle/>
                    <a:p>
                      <a:pPr marR="0" algn="l"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4. Which colors do you like?</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361</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95%</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72%</a:t>
                      </a:r>
                    </a:p>
                  </a:txBody>
                  <a:tcPr marL="9525" marR="9525" marT="9525" marB="0" anchor="ctr"/>
                </a:tc>
                <a:extLst>
                  <a:ext uri="{0D108BD9-81ED-4DB2-BD59-A6C34878D82A}">
                    <a16:rowId xmlns:a16="http://schemas.microsoft.com/office/drawing/2014/main" val="10004"/>
                  </a:ext>
                </a:extLst>
              </a:tr>
              <a:tr h="302289">
                <a:tc>
                  <a:txBody>
                    <a:bodyPr/>
                    <a:lstStyle/>
                    <a:p>
                      <a:pPr marR="0" algn="l"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5. When was your last eye exam?</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a:solidFill>
                            <a:srgbClr val="525252"/>
                          </a:solidFill>
                          <a:effectLst/>
                          <a:latin typeface="Monaco" pitchFamily="2" charset="77"/>
                          <a:cs typeface="Arial"/>
                          <a:sym typeface="Arial"/>
                        </a:rPr>
                        <a:t>270</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75%</a:t>
                      </a: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050" b="0" i="0" u="none" strike="noStrike" cap="none" dirty="0">
                          <a:solidFill>
                            <a:srgbClr val="525252"/>
                          </a:solidFill>
                          <a:effectLst/>
                          <a:latin typeface="Monaco" pitchFamily="2" charset="77"/>
                          <a:cs typeface="Arial"/>
                          <a:sym typeface="Arial"/>
                        </a:rPr>
                        <a:t>54%</a:t>
                      </a:r>
                    </a:p>
                  </a:txBody>
                  <a:tcPr marL="9525" marR="9525" marT="9525" marB="0" anchor="ctr"/>
                </a:tc>
                <a:extLst>
                  <a:ext uri="{0D108BD9-81ED-4DB2-BD59-A6C34878D82A}">
                    <a16:rowId xmlns:a16="http://schemas.microsoft.com/office/drawing/2014/main" val="334737516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4</a:t>
            </a:r>
            <a:r>
              <a:rPr lang="en" sz="2400" b="1" i="0" u="none" strike="noStrike" cap="none" dirty="0">
                <a:solidFill>
                  <a:srgbClr val="295269"/>
                </a:solidFill>
                <a:latin typeface="Roboto"/>
                <a:ea typeface="Roboto"/>
                <a:cs typeface="Roboto"/>
                <a:sym typeface="Roboto"/>
              </a:rPr>
              <a:t>.1 Get familiar with </a:t>
            </a:r>
            <a:r>
              <a:rPr lang="en" sz="2400" b="1" i="0" u="none" strike="noStrike" cap="none" dirty="0" err="1">
                <a:solidFill>
                  <a:srgbClr val="295269"/>
                </a:solidFill>
                <a:latin typeface="Roboto"/>
                <a:ea typeface="Roboto"/>
                <a:cs typeface="Roboto"/>
                <a:sym typeface="Roboto"/>
              </a:rPr>
              <a:t>Warby</a:t>
            </a:r>
            <a:r>
              <a:rPr lang="en" sz="2400" b="1" i="0" u="none" strike="noStrike" cap="none" dirty="0">
                <a:solidFill>
                  <a:srgbClr val="295269"/>
                </a:solidFill>
                <a:latin typeface="Roboto"/>
                <a:ea typeface="Roboto"/>
                <a:cs typeface="Roboto"/>
                <a:sym typeface="Roboto"/>
              </a:rPr>
              <a:t> Parker: Home Try-On Funnel</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4"/>
            <a:ext cx="8520600" cy="383192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US" dirty="0"/>
              <a:t>Examine the first five rows of each table</a:t>
            </a:r>
          </a:p>
          <a:p>
            <a:r>
              <a:rPr lang="en-US" dirty="0"/>
              <a:t>What are the column names?</a:t>
            </a:r>
          </a:p>
          <a:p>
            <a:pPr>
              <a:lnSpc>
                <a:spcPct val="115000"/>
              </a:lnSpc>
              <a:buClr>
                <a:schemeClr val="dk1"/>
              </a:buClr>
              <a:buSzPts val="1100"/>
            </a:pPr>
            <a:br>
              <a:rPr lang="en-US" sz="1200" dirty="0">
                <a:latin typeface="Roboto"/>
                <a:ea typeface="Roboto"/>
                <a:cs typeface="Roboto"/>
                <a:sym typeface="Roboto"/>
              </a:rPr>
            </a:br>
            <a:endParaRPr lang="en-US"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1403558983"/>
              </p:ext>
            </p:extLst>
          </p:nvPr>
        </p:nvGraphicFramePr>
        <p:xfrm>
          <a:off x="346038" y="3396147"/>
          <a:ext cx="3892269" cy="1554450"/>
        </p:xfrm>
        <a:graphic>
          <a:graphicData uri="http://schemas.openxmlformats.org/drawingml/2006/table">
            <a:tbl>
              <a:tblPr>
                <a:noFill/>
                <a:tableStyleId>{41C52BF7-F10D-42DD-8479-FF2DDF1A0279}</a:tableStyleId>
              </a:tblPr>
              <a:tblGrid>
                <a:gridCol w="1706753">
                  <a:extLst>
                    <a:ext uri="{9D8B030D-6E8A-4147-A177-3AD203B41FA5}">
                      <a16:colId xmlns:a16="http://schemas.microsoft.com/office/drawing/2014/main" val="20000"/>
                    </a:ext>
                  </a:extLst>
                </a:gridCol>
                <a:gridCol w="2185516">
                  <a:extLst>
                    <a:ext uri="{9D8B030D-6E8A-4147-A177-3AD203B41FA5}">
                      <a16:colId xmlns:a16="http://schemas.microsoft.com/office/drawing/2014/main" val="20001"/>
                    </a:ext>
                  </a:extLst>
                </a:gridCol>
              </a:tblGrid>
              <a:tr h="245854">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Quiz Column Names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Data type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00498">
                <a:tc>
                  <a:txBody>
                    <a:bodyPr/>
                    <a:lstStyle/>
                    <a:p>
                      <a:pPr algn="ctr"/>
                      <a:r>
                        <a:rPr lang="en-US" sz="1000" b="1" dirty="0" err="1">
                          <a:solidFill>
                            <a:srgbClr val="525252"/>
                          </a:solidFill>
                          <a:effectLst/>
                        </a:rPr>
                        <a:t>user_id</a:t>
                      </a:r>
                      <a:endParaRPr lang="en-US" sz="1000" b="1" dirty="0">
                        <a:solidFill>
                          <a:srgbClr val="525252"/>
                        </a:solidFill>
                        <a:effectLst/>
                      </a:endParaRPr>
                    </a:p>
                  </a:txBody>
                  <a:tcPr anchor="ctr"/>
                </a:tc>
                <a:tc>
                  <a:txBody>
                    <a:bodyPr/>
                    <a:lstStyle/>
                    <a:p>
                      <a:pPr algn="ctr"/>
                      <a:r>
                        <a:rPr lang="en-US" sz="1000">
                          <a:solidFill>
                            <a:srgbClr val="525252"/>
                          </a:solidFill>
                          <a:effectLst/>
                          <a:latin typeface="Monaco" pitchFamily="2" charset="77"/>
                        </a:rPr>
                        <a:t>TEXT</a:t>
                      </a:r>
                    </a:p>
                  </a:txBody>
                  <a:tcPr anchor="ctr"/>
                </a:tc>
                <a:extLst>
                  <a:ext uri="{0D108BD9-81ED-4DB2-BD59-A6C34878D82A}">
                    <a16:rowId xmlns:a16="http://schemas.microsoft.com/office/drawing/2014/main" val="10001"/>
                  </a:ext>
                </a:extLst>
              </a:tr>
              <a:tr h="184407">
                <a:tc>
                  <a:txBody>
                    <a:bodyPr/>
                    <a:lstStyle/>
                    <a:p>
                      <a:pPr algn="ctr"/>
                      <a:r>
                        <a:rPr lang="en-US" sz="1000" b="1">
                          <a:solidFill>
                            <a:srgbClr val="525252"/>
                          </a:solidFill>
                          <a:effectLst/>
                        </a:rPr>
                        <a:t>style</a:t>
                      </a:r>
                    </a:p>
                  </a:txBody>
                  <a:tcPr anchor="ctr"/>
                </a:tc>
                <a:tc>
                  <a:txBody>
                    <a:bodyPr/>
                    <a:lstStyle/>
                    <a:p>
                      <a:pPr algn="ctr"/>
                      <a:r>
                        <a:rPr lang="en-US" sz="1000">
                          <a:solidFill>
                            <a:srgbClr val="525252"/>
                          </a:solidFill>
                          <a:effectLst/>
                          <a:latin typeface="Monaco" pitchFamily="2" charset="77"/>
                        </a:rPr>
                        <a:t>TEXT</a:t>
                      </a:r>
                    </a:p>
                  </a:txBody>
                  <a:tcPr anchor="ctr"/>
                </a:tc>
                <a:extLst>
                  <a:ext uri="{0D108BD9-81ED-4DB2-BD59-A6C34878D82A}">
                    <a16:rowId xmlns:a16="http://schemas.microsoft.com/office/drawing/2014/main" val="10002"/>
                  </a:ext>
                </a:extLst>
              </a:tr>
              <a:tr h="200498">
                <a:tc>
                  <a:txBody>
                    <a:bodyPr/>
                    <a:lstStyle/>
                    <a:p>
                      <a:pPr algn="ctr"/>
                      <a:r>
                        <a:rPr lang="en-US" sz="1000" b="1">
                          <a:solidFill>
                            <a:srgbClr val="525252"/>
                          </a:solidFill>
                          <a:effectLst/>
                        </a:rPr>
                        <a:t>fit</a:t>
                      </a:r>
                    </a:p>
                  </a:txBody>
                  <a:tcPr anchor="ctr"/>
                </a:tc>
                <a:tc>
                  <a:txBody>
                    <a:bodyPr/>
                    <a:lstStyle/>
                    <a:p>
                      <a:pPr algn="ctr"/>
                      <a:r>
                        <a:rPr lang="en-US" sz="1000" dirty="0">
                          <a:solidFill>
                            <a:srgbClr val="525252"/>
                          </a:solidFill>
                          <a:effectLst/>
                          <a:latin typeface="Monaco" pitchFamily="2" charset="77"/>
                        </a:rPr>
                        <a:t>TEXT</a:t>
                      </a:r>
                    </a:p>
                  </a:txBody>
                  <a:tcPr anchor="ctr"/>
                </a:tc>
                <a:extLst>
                  <a:ext uri="{0D108BD9-81ED-4DB2-BD59-A6C34878D82A}">
                    <a16:rowId xmlns:a16="http://schemas.microsoft.com/office/drawing/2014/main" val="10003"/>
                  </a:ext>
                </a:extLst>
              </a:tr>
              <a:tr h="200498">
                <a:tc>
                  <a:txBody>
                    <a:bodyPr/>
                    <a:lstStyle/>
                    <a:p>
                      <a:pPr algn="ctr"/>
                      <a:r>
                        <a:rPr lang="en-US" sz="1000" b="1">
                          <a:solidFill>
                            <a:srgbClr val="525252"/>
                          </a:solidFill>
                          <a:effectLst/>
                        </a:rPr>
                        <a:t>shape</a:t>
                      </a:r>
                    </a:p>
                  </a:txBody>
                  <a:tcPr anchor="ctr"/>
                </a:tc>
                <a:tc>
                  <a:txBody>
                    <a:bodyPr/>
                    <a:lstStyle/>
                    <a:p>
                      <a:pPr algn="ctr"/>
                      <a:r>
                        <a:rPr lang="en-US" sz="1000">
                          <a:solidFill>
                            <a:srgbClr val="525252"/>
                          </a:solidFill>
                          <a:effectLst/>
                          <a:latin typeface="Monaco" pitchFamily="2" charset="77"/>
                        </a:rPr>
                        <a:t>TEXT</a:t>
                      </a:r>
                    </a:p>
                  </a:txBody>
                  <a:tcPr anchor="ctr"/>
                </a:tc>
                <a:extLst>
                  <a:ext uri="{0D108BD9-81ED-4DB2-BD59-A6C34878D82A}">
                    <a16:rowId xmlns:a16="http://schemas.microsoft.com/office/drawing/2014/main" val="1948451295"/>
                  </a:ext>
                </a:extLst>
              </a:tr>
              <a:tr h="200498">
                <a:tc>
                  <a:txBody>
                    <a:bodyPr/>
                    <a:lstStyle/>
                    <a:p>
                      <a:pPr algn="ctr"/>
                      <a:r>
                        <a:rPr lang="en-US" sz="1000" b="1" dirty="0">
                          <a:solidFill>
                            <a:srgbClr val="525252"/>
                          </a:solidFill>
                          <a:effectLst/>
                        </a:rPr>
                        <a:t>color</a:t>
                      </a:r>
                    </a:p>
                  </a:txBody>
                  <a:tcPr anchor="ctr"/>
                </a:tc>
                <a:tc>
                  <a:txBody>
                    <a:bodyPr/>
                    <a:lstStyle/>
                    <a:p>
                      <a:pPr algn="ctr"/>
                      <a:r>
                        <a:rPr lang="en-US" sz="1000" dirty="0">
                          <a:solidFill>
                            <a:srgbClr val="525252"/>
                          </a:solidFill>
                          <a:effectLst/>
                          <a:latin typeface="Monaco" pitchFamily="2" charset="77"/>
                        </a:rPr>
                        <a:t>TEXT</a:t>
                      </a:r>
                    </a:p>
                  </a:txBody>
                  <a:tcPr anchor="ctr"/>
                </a:tc>
                <a:extLst>
                  <a:ext uri="{0D108BD9-81ED-4DB2-BD59-A6C34878D82A}">
                    <a16:rowId xmlns:a16="http://schemas.microsoft.com/office/drawing/2014/main" val="2778662122"/>
                  </a:ext>
                </a:extLst>
              </a:tr>
            </a:tbl>
          </a:graphicData>
        </a:graphic>
      </p:graphicFrame>
      <p:sp>
        <p:nvSpPr>
          <p:cNvPr id="5" name="Shape 323">
            <a:extLst>
              <a:ext uri="{FF2B5EF4-FFF2-40B4-BE49-F238E27FC236}">
                <a16:creationId xmlns:a16="http://schemas.microsoft.com/office/drawing/2014/main" id="{59A97C0B-716E-2A4E-9365-D66BC6EF14CD}"/>
              </a:ext>
            </a:extLst>
          </p:cNvPr>
          <p:cNvSpPr txBox="1"/>
          <p:nvPr/>
        </p:nvSpPr>
        <p:spPr>
          <a:xfrm>
            <a:off x="556405" y="1766984"/>
            <a:ext cx="3471533" cy="1593614"/>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 </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LIMIT 5;</a:t>
            </a:r>
          </a:p>
        </p:txBody>
      </p:sp>
      <p:graphicFrame>
        <p:nvGraphicFramePr>
          <p:cNvPr id="6" name="Shape 317">
            <a:extLst>
              <a:ext uri="{FF2B5EF4-FFF2-40B4-BE49-F238E27FC236}">
                <a16:creationId xmlns:a16="http://schemas.microsoft.com/office/drawing/2014/main" id="{94C392F7-3F70-1D44-9540-08D88760FC1B}"/>
              </a:ext>
            </a:extLst>
          </p:cNvPr>
          <p:cNvGraphicFramePr/>
          <p:nvPr>
            <p:extLst>
              <p:ext uri="{D42A27DB-BD31-4B8C-83A1-F6EECF244321}">
                <p14:modId xmlns:p14="http://schemas.microsoft.com/office/powerpoint/2010/main" val="2378548771"/>
              </p:ext>
            </p:extLst>
          </p:nvPr>
        </p:nvGraphicFramePr>
        <p:xfrm>
          <a:off x="4693380" y="2769630"/>
          <a:ext cx="3892269" cy="2042130"/>
        </p:xfrm>
        <a:graphic>
          <a:graphicData uri="http://schemas.openxmlformats.org/drawingml/2006/table">
            <a:tbl>
              <a:tblPr>
                <a:noFill/>
                <a:tableStyleId>{41C52BF7-F10D-42DD-8479-FF2DDF1A0279}</a:tableStyleId>
              </a:tblPr>
              <a:tblGrid>
                <a:gridCol w="1836892">
                  <a:extLst>
                    <a:ext uri="{9D8B030D-6E8A-4147-A177-3AD203B41FA5}">
                      <a16:colId xmlns:a16="http://schemas.microsoft.com/office/drawing/2014/main" val="20000"/>
                    </a:ext>
                  </a:extLst>
                </a:gridCol>
                <a:gridCol w="2055377">
                  <a:extLst>
                    <a:ext uri="{9D8B030D-6E8A-4147-A177-3AD203B41FA5}">
                      <a16:colId xmlns:a16="http://schemas.microsoft.com/office/drawing/2014/main" val="20001"/>
                    </a:ext>
                  </a:extLst>
                </a:gridCol>
              </a:tblGrid>
              <a:tr h="313258">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Purchase Column Names </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Data type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27845">
                <a:tc>
                  <a:txBody>
                    <a:bodyPr/>
                    <a:lstStyle/>
                    <a:p>
                      <a:pPr algn="ctr"/>
                      <a:r>
                        <a:rPr lang="en-US" sz="1000" b="1">
                          <a:solidFill>
                            <a:srgbClr val="525252"/>
                          </a:solidFill>
                          <a:effectLst/>
                        </a:rPr>
                        <a:t>user_id</a:t>
                      </a:r>
                    </a:p>
                  </a:txBody>
                  <a:tcPr anchor="ctr"/>
                </a:tc>
                <a:tc>
                  <a:txBody>
                    <a:bodyPr/>
                    <a:lstStyle/>
                    <a:p>
                      <a:pPr algn="ctr"/>
                      <a:r>
                        <a:rPr lang="en-US" sz="1000">
                          <a:solidFill>
                            <a:srgbClr val="525252"/>
                          </a:solidFill>
                          <a:effectLst/>
                          <a:latin typeface="Monaco" pitchFamily="2" charset="77"/>
                        </a:rPr>
                        <a:t>TEXT</a:t>
                      </a:r>
                    </a:p>
                  </a:txBody>
                  <a:tcPr anchor="ctr"/>
                </a:tc>
                <a:extLst>
                  <a:ext uri="{0D108BD9-81ED-4DB2-BD59-A6C34878D82A}">
                    <a16:rowId xmlns:a16="http://schemas.microsoft.com/office/drawing/2014/main" val="10001"/>
                  </a:ext>
                </a:extLst>
              </a:tr>
              <a:tr h="227845">
                <a:tc>
                  <a:txBody>
                    <a:bodyPr/>
                    <a:lstStyle/>
                    <a:p>
                      <a:pPr algn="ctr"/>
                      <a:r>
                        <a:rPr lang="en-US" sz="1000" b="1">
                          <a:solidFill>
                            <a:srgbClr val="525252"/>
                          </a:solidFill>
                          <a:effectLst/>
                        </a:rPr>
                        <a:t>product_id</a:t>
                      </a:r>
                    </a:p>
                  </a:txBody>
                  <a:tcPr anchor="ctr"/>
                </a:tc>
                <a:tc>
                  <a:txBody>
                    <a:bodyPr/>
                    <a:lstStyle/>
                    <a:p>
                      <a:pPr algn="ctr"/>
                      <a:r>
                        <a:rPr lang="en-US" sz="1000">
                          <a:solidFill>
                            <a:srgbClr val="525252"/>
                          </a:solidFill>
                          <a:effectLst/>
                          <a:latin typeface="Monaco" pitchFamily="2" charset="77"/>
                        </a:rPr>
                        <a:t>INTEGER</a:t>
                      </a:r>
                    </a:p>
                  </a:txBody>
                  <a:tcPr anchor="ctr"/>
                </a:tc>
                <a:extLst>
                  <a:ext uri="{0D108BD9-81ED-4DB2-BD59-A6C34878D82A}">
                    <a16:rowId xmlns:a16="http://schemas.microsoft.com/office/drawing/2014/main" val="10002"/>
                  </a:ext>
                </a:extLst>
              </a:tr>
              <a:tr h="227845">
                <a:tc>
                  <a:txBody>
                    <a:bodyPr/>
                    <a:lstStyle/>
                    <a:p>
                      <a:pPr algn="ctr"/>
                      <a:r>
                        <a:rPr lang="en-US" sz="1000" b="1">
                          <a:solidFill>
                            <a:srgbClr val="525252"/>
                          </a:solidFill>
                          <a:effectLst/>
                        </a:rPr>
                        <a:t>style</a:t>
                      </a:r>
                    </a:p>
                  </a:txBody>
                  <a:tcPr anchor="ctr"/>
                </a:tc>
                <a:tc>
                  <a:txBody>
                    <a:bodyPr/>
                    <a:lstStyle/>
                    <a:p>
                      <a:pPr algn="ctr"/>
                      <a:r>
                        <a:rPr lang="en-US" sz="1000">
                          <a:solidFill>
                            <a:srgbClr val="525252"/>
                          </a:solidFill>
                          <a:effectLst/>
                          <a:latin typeface="Monaco" pitchFamily="2" charset="77"/>
                        </a:rPr>
                        <a:t>TEXT</a:t>
                      </a:r>
                    </a:p>
                  </a:txBody>
                  <a:tcPr anchor="ctr"/>
                </a:tc>
                <a:extLst>
                  <a:ext uri="{0D108BD9-81ED-4DB2-BD59-A6C34878D82A}">
                    <a16:rowId xmlns:a16="http://schemas.microsoft.com/office/drawing/2014/main" val="10003"/>
                  </a:ext>
                </a:extLst>
              </a:tr>
              <a:tr h="227845">
                <a:tc>
                  <a:txBody>
                    <a:bodyPr/>
                    <a:lstStyle/>
                    <a:p>
                      <a:pPr algn="ctr"/>
                      <a:r>
                        <a:rPr lang="en-US" sz="1000" b="1">
                          <a:solidFill>
                            <a:srgbClr val="525252"/>
                          </a:solidFill>
                          <a:effectLst/>
                        </a:rPr>
                        <a:t>model_name</a:t>
                      </a:r>
                    </a:p>
                  </a:txBody>
                  <a:tcPr anchor="ctr"/>
                </a:tc>
                <a:tc>
                  <a:txBody>
                    <a:bodyPr/>
                    <a:lstStyle/>
                    <a:p>
                      <a:pPr algn="ctr"/>
                      <a:r>
                        <a:rPr lang="en-US" sz="1000">
                          <a:solidFill>
                            <a:srgbClr val="525252"/>
                          </a:solidFill>
                          <a:effectLst/>
                          <a:latin typeface="Monaco" pitchFamily="2" charset="77"/>
                        </a:rPr>
                        <a:t>TEXT</a:t>
                      </a:r>
                    </a:p>
                  </a:txBody>
                  <a:tcPr anchor="ctr"/>
                </a:tc>
                <a:extLst>
                  <a:ext uri="{0D108BD9-81ED-4DB2-BD59-A6C34878D82A}">
                    <a16:rowId xmlns:a16="http://schemas.microsoft.com/office/drawing/2014/main" val="1948451295"/>
                  </a:ext>
                </a:extLst>
              </a:tr>
              <a:tr h="227845">
                <a:tc>
                  <a:txBody>
                    <a:bodyPr/>
                    <a:lstStyle/>
                    <a:p>
                      <a:pPr algn="ctr"/>
                      <a:r>
                        <a:rPr lang="en-US" sz="1000" b="1">
                          <a:solidFill>
                            <a:srgbClr val="525252"/>
                          </a:solidFill>
                          <a:effectLst/>
                        </a:rPr>
                        <a:t>color</a:t>
                      </a:r>
                    </a:p>
                  </a:txBody>
                  <a:tcPr anchor="ctr"/>
                </a:tc>
                <a:tc>
                  <a:txBody>
                    <a:bodyPr/>
                    <a:lstStyle/>
                    <a:p>
                      <a:pPr algn="ctr"/>
                      <a:r>
                        <a:rPr lang="en-US" sz="1000">
                          <a:solidFill>
                            <a:srgbClr val="525252"/>
                          </a:solidFill>
                          <a:effectLst/>
                          <a:latin typeface="Monaco" pitchFamily="2" charset="77"/>
                        </a:rPr>
                        <a:t>TEXT</a:t>
                      </a:r>
                    </a:p>
                  </a:txBody>
                  <a:tcPr anchor="ctr"/>
                </a:tc>
                <a:extLst>
                  <a:ext uri="{0D108BD9-81ED-4DB2-BD59-A6C34878D82A}">
                    <a16:rowId xmlns:a16="http://schemas.microsoft.com/office/drawing/2014/main" val="2778662122"/>
                  </a:ext>
                </a:extLst>
              </a:tr>
              <a:tr h="227845">
                <a:tc>
                  <a:txBody>
                    <a:bodyPr/>
                    <a:lstStyle/>
                    <a:p>
                      <a:pPr algn="ctr"/>
                      <a:r>
                        <a:rPr lang="en-US" sz="1000" b="1">
                          <a:solidFill>
                            <a:srgbClr val="525252"/>
                          </a:solidFill>
                          <a:effectLst/>
                        </a:rPr>
                        <a:t>price</a:t>
                      </a:r>
                    </a:p>
                  </a:txBody>
                  <a:tcPr anchor="ctr"/>
                </a:tc>
                <a:tc>
                  <a:txBody>
                    <a:bodyPr/>
                    <a:lstStyle/>
                    <a:p>
                      <a:pPr algn="ctr"/>
                      <a:r>
                        <a:rPr lang="en-US" sz="1000">
                          <a:solidFill>
                            <a:srgbClr val="525252"/>
                          </a:solidFill>
                          <a:effectLst/>
                          <a:latin typeface="Monaco" pitchFamily="2" charset="77"/>
                        </a:rPr>
                        <a:t>INTEGER</a:t>
                      </a:r>
                    </a:p>
                  </a:txBody>
                  <a:tcPr anchor="ctr"/>
                </a:tc>
                <a:extLst>
                  <a:ext uri="{0D108BD9-81ED-4DB2-BD59-A6C34878D82A}">
                    <a16:rowId xmlns:a16="http://schemas.microsoft.com/office/drawing/2014/main" val="56770602"/>
                  </a:ext>
                </a:extLst>
              </a:tr>
              <a:tr h="227845">
                <a:tc>
                  <a:txBody>
                    <a:bodyPr/>
                    <a:lstStyle/>
                    <a:p>
                      <a:pPr algn="ctr"/>
                      <a:r>
                        <a:rPr lang="en-US" sz="1000" b="1" dirty="0" err="1">
                          <a:solidFill>
                            <a:srgbClr val="525252"/>
                          </a:solidFill>
                          <a:effectLst/>
                        </a:rPr>
                        <a:t>user_id</a:t>
                      </a:r>
                      <a:endParaRPr lang="en-US" sz="1000" b="1" dirty="0">
                        <a:solidFill>
                          <a:srgbClr val="525252"/>
                        </a:solidFill>
                        <a:effectLst/>
                      </a:endParaRPr>
                    </a:p>
                  </a:txBody>
                  <a:tcPr anchor="ctr"/>
                </a:tc>
                <a:tc>
                  <a:txBody>
                    <a:bodyPr/>
                    <a:lstStyle/>
                    <a:p>
                      <a:pPr algn="ctr"/>
                      <a:r>
                        <a:rPr lang="en-US" sz="1000" dirty="0">
                          <a:solidFill>
                            <a:srgbClr val="525252"/>
                          </a:solidFill>
                          <a:effectLst/>
                          <a:latin typeface="Monaco" pitchFamily="2" charset="77"/>
                        </a:rPr>
                        <a:t>TEXT</a:t>
                      </a:r>
                    </a:p>
                  </a:txBody>
                  <a:tcPr anchor="ctr"/>
                </a:tc>
                <a:extLst>
                  <a:ext uri="{0D108BD9-81ED-4DB2-BD59-A6C34878D82A}">
                    <a16:rowId xmlns:a16="http://schemas.microsoft.com/office/drawing/2014/main" val="68463751"/>
                  </a:ext>
                </a:extLst>
              </a:tr>
            </a:tbl>
          </a:graphicData>
        </a:graphic>
      </p:graphicFrame>
      <p:graphicFrame>
        <p:nvGraphicFramePr>
          <p:cNvPr id="7" name="Shape 317">
            <a:extLst>
              <a:ext uri="{FF2B5EF4-FFF2-40B4-BE49-F238E27FC236}">
                <a16:creationId xmlns:a16="http://schemas.microsoft.com/office/drawing/2014/main" id="{7045DD08-E579-044D-A63B-D5BBA6ED21CE}"/>
              </a:ext>
            </a:extLst>
          </p:cNvPr>
          <p:cNvGraphicFramePr/>
          <p:nvPr>
            <p:extLst>
              <p:ext uri="{D42A27DB-BD31-4B8C-83A1-F6EECF244321}">
                <p14:modId xmlns:p14="http://schemas.microsoft.com/office/powerpoint/2010/main" val="2416831531"/>
              </p:ext>
            </p:extLst>
          </p:nvPr>
        </p:nvGraphicFramePr>
        <p:xfrm>
          <a:off x="4693381" y="1307732"/>
          <a:ext cx="3892269" cy="1219170"/>
        </p:xfrm>
        <a:graphic>
          <a:graphicData uri="http://schemas.openxmlformats.org/drawingml/2006/table">
            <a:tbl>
              <a:tblPr>
                <a:noFill/>
                <a:tableStyleId>{41C52BF7-F10D-42DD-8479-FF2DDF1A0279}</a:tableStyleId>
              </a:tblPr>
              <a:tblGrid>
                <a:gridCol w="1706753">
                  <a:extLst>
                    <a:ext uri="{9D8B030D-6E8A-4147-A177-3AD203B41FA5}">
                      <a16:colId xmlns:a16="http://schemas.microsoft.com/office/drawing/2014/main" val="20000"/>
                    </a:ext>
                  </a:extLst>
                </a:gridCol>
                <a:gridCol w="2185516">
                  <a:extLst>
                    <a:ext uri="{9D8B030D-6E8A-4147-A177-3AD203B41FA5}">
                      <a16:colId xmlns:a16="http://schemas.microsoft.com/office/drawing/2014/main" val="20001"/>
                    </a:ext>
                  </a:extLst>
                </a:gridCol>
              </a:tblGrid>
              <a:tr h="245854">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Home Try-On </a:t>
                      </a:r>
                    </a:p>
                    <a:p>
                      <a:pPr marL="0" marR="0" lvl="0" indent="0" algn="ctr"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Column Names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Data type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200498">
                <a:tc>
                  <a:txBody>
                    <a:bodyPr/>
                    <a:lstStyle/>
                    <a:p>
                      <a:pPr algn="ctr"/>
                      <a:r>
                        <a:rPr lang="en-US" sz="1000" b="1">
                          <a:solidFill>
                            <a:srgbClr val="525252"/>
                          </a:solidFill>
                          <a:effectLst/>
                        </a:rPr>
                        <a:t>user_id</a:t>
                      </a:r>
                    </a:p>
                  </a:txBody>
                  <a:tcPr anchor="ctr"/>
                </a:tc>
                <a:tc>
                  <a:txBody>
                    <a:bodyPr/>
                    <a:lstStyle/>
                    <a:p>
                      <a:pPr algn="ctr"/>
                      <a:r>
                        <a:rPr lang="en-US" sz="1000">
                          <a:solidFill>
                            <a:srgbClr val="525252"/>
                          </a:solidFill>
                          <a:effectLst/>
                          <a:latin typeface="Monaco" pitchFamily="2" charset="77"/>
                        </a:rPr>
                        <a:t>TEXT</a:t>
                      </a:r>
                    </a:p>
                  </a:txBody>
                  <a:tcPr anchor="ctr"/>
                </a:tc>
                <a:extLst>
                  <a:ext uri="{0D108BD9-81ED-4DB2-BD59-A6C34878D82A}">
                    <a16:rowId xmlns:a16="http://schemas.microsoft.com/office/drawing/2014/main" val="10001"/>
                  </a:ext>
                </a:extLst>
              </a:tr>
              <a:tr h="184407">
                <a:tc>
                  <a:txBody>
                    <a:bodyPr/>
                    <a:lstStyle/>
                    <a:p>
                      <a:pPr algn="ctr"/>
                      <a:r>
                        <a:rPr lang="en-US" sz="1000" b="1">
                          <a:solidFill>
                            <a:srgbClr val="525252"/>
                          </a:solidFill>
                          <a:effectLst/>
                        </a:rPr>
                        <a:t>number_of_pairs</a:t>
                      </a:r>
                    </a:p>
                  </a:txBody>
                  <a:tcPr anchor="ctr"/>
                </a:tc>
                <a:tc>
                  <a:txBody>
                    <a:bodyPr/>
                    <a:lstStyle/>
                    <a:p>
                      <a:pPr algn="ctr"/>
                      <a:r>
                        <a:rPr lang="en-US" sz="1000" dirty="0">
                          <a:solidFill>
                            <a:srgbClr val="525252"/>
                          </a:solidFill>
                          <a:effectLst/>
                          <a:latin typeface="Monaco" pitchFamily="2" charset="77"/>
                        </a:rPr>
                        <a:t>TEXT</a:t>
                      </a:r>
                    </a:p>
                  </a:txBody>
                  <a:tcPr anchor="ctr"/>
                </a:tc>
                <a:extLst>
                  <a:ext uri="{0D108BD9-81ED-4DB2-BD59-A6C34878D82A}">
                    <a16:rowId xmlns:a16="http://schemas.microsoft.com/office/drawing/2014/main" val="10002"/>
                  </a:ext>
                </a:extLst>
              </a:tr>
              <a:tr h="200498">
                <a:tc>
                  <a:txBody>
                    <a:bodyPr/>
                    <a:lstStyle/>
                    <a:p>
                      <a:pPr algn="ctr"/>
                      <a:r>
                        <a:rPr lang="en-US" sz="1000" b="1">
                          <a:solidFill>
                            <a:srgbClr val="525252"/>
                          </a:solidFill>
                          <a:effectLst/>
                        </a:rPr>
                        <a:t>address</a:t>
                      </a:r>
                    </a:p>
                  </a:txBody>
                  <a:tcPr anchor="ctr"/>
                </a:tc>
                <a:tc>
                  <a:txBody>
                    <a:bodyPr/>
                    <a:lstStyle/>
                    <a:p>
                      <a:pPr algn="ctr"/>
                      <a:r>
                        <a:rPr lang="en-US" sz="1000" dirty="0">
                          <a:solidFill>
                            <a:srgbClr val="525252"/>
                          </a:solidFill>
                          <a:effectLst/>
                          <a:latin typeface="Monaco" pitchFamily="2" charset="77"/>
                        </a:rPr>
                        <a:t>TEXT</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4884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4</a:t>
            </a:r>
            <a:r>
              <a:rPr lang="en" sz="2400" b="1" i="0" u="none" strike="noStrike" cap="none" dirty="0">
                <a:solidFill>
                  <a:srgbClr val="295269"/>
                </a:solidFill>
                <a:latin typeface="Roboto"/>
                <a:ea typeface="Roboto"/>
                <a:cs typeface="Roboto"/>
                <a:sym typeface="Roboto"/>
              </a:rPr>
              <a:t>.2 Home Try-On Funnel: A/B Testing</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4"/>
            <a:ext cx="8520600" cy="385619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US" dirty="0"/>
              <a:t>The number of pairs tried on does not make a significant different whether users made a purchase or not. I was surprised by this finding so I checked my work to make sure there was no major different in the purchase amount, and that confirmed this finding</a:t>
            </a:r>
          </a:p>
          <a:p>
            <a:br>
              <a:rPr lang="en-US" dirty="0"/>
            </a:br>
            <a:br>
              <a:rPr lang="en-US" sz="1200" dirty="0">
                <a:latin typeface="Roboto"/>
                <a:ea typeface="Roboto"/>
                <a:cs typeface="Roboto"/>
                <a:sym typeface="Roboto"/>
              </a:rPr>
            </a:br>
            <a:endParaRPr lang="en-US" sz="1200" dirty="0">
              <a:latin typeface="Roboto"/>
              <a:ea typeface="Roboto"/>
              <a:cs typeface="Roboto"/>
              <a:sym typeface="Roboto"/>
            </a:endParaRPr>
          </a:p>
        </p:txBody>
      </p:sp>
      <p:sp>
        <p:nvSpPr>
          <p:cNvPr id="5" name="Shape 323">
            <a:extLst>
              <a:ext uri="{FF2B5EF4-FFF2-40B4-BE49-F238E27FC236}">
                <a16:creationId xmlns:a16="http://schemas.microsoft.com/office/drawing/2014/main" id="{59A97C0B-716E-2A4E-9365-D66BC6EF14CD}"/>
              </a:ext>
            </a:extLst>
          </p:cNvPr>
          <p:cNvSpPr txBox="1"/>
          <p:nvPr/>
        </p:nvSpPr>
        <p:spPr>
          <a:xfrm>
            <a:off x="311700" y="2110302"/>
            <a:ext cx="3471533" cy="2566893"/>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pairs_tried_on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COUNT(</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total_purchases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AS 'h'</a:t>
            </a:r>
          </a:p>
          <a:p>
            <a:pPr lvl="0">
              <a:buClr>
                <a:schemeClr val="dk1"/>
              </a:buClr>
              <a:buSzPts val="1100"/>
            </a:pPr>
            <a:r>
              <a:rPr lang="en-US" sz="900" dirty="0">
                <a:latin typeface="Courier New"/>
                <a:ea typeface="Courier New"/>
                <a:cs typeface="Courier New"/>
                <a:sym typeface="Courier New"/>
              </a:rPr>
              <a:t>LEFT JOIN purchase AS 'p'</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pairs_tried_on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ROUND(AVG(</a:t>
            </a:r>
            <a:r>
              <a:rPr lang="en-US" sz="900" dirty="0" err="1">
                <a:latin typeface="Courier New"/>
                <a:ea typeface="Courier New"/>
                <a:cs typeface="Courier New"/>
                <a:sym typeface="Courier New"/>
              </a:rPr>
              <a:t>p.price</a:t>
            </a:r>
            <a:r>
              <a:rPr lang="en-US" sz="900" dirty="0">
                <a:latin typeface="Courier New"/>
                <a:ea typeface="Courier New"/>
                <a:cs typeface="Courier New"/>
                <a:sym typeface="Courier New"/>
              </a:rPr>
              <a:t>), 2) AS '</a:t>
            </a:r>
            <a:r>
              <a:rPr lang="en-US" sz="900" dirty="0" err="1">
                <a:latin typeface="Courier New"/>
                <a:ea typeface="Courier New"/>
                <a:cs typeface="Courier New"/>
                <a:sym typeface="Courier New"/>
              </a:rPr>
              <a:t>average_purchase_price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quiz AS 'q'</a:t>
            </a:r>
          </a:p>
          <a:p>
            <a:pPr lvl="0">
              <a:buClr>
                <a:schemeClr val="dk1"/>
              </a:buClr>
              <a:buSzPts val="11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AS 'h'</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LEFT JOIN purchase AS 'p'</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 IS NOT NULL</a:t>
            </a:r>
          </a:p>
          <a:p>
            <a:pPr lvl="0">
              <a:buClr>
                <a:schemeClr val="dk1"/>
              </a:buClr>
              <a:buSzPts val="1100"/>
            </a:pPr>
            <a:r>
              <a:rPr lang="en-US" sz="900" dirty="0">
                <a:latin typeface="Courier New"/>
                <a:ea typeface="Courier New"/>
                <a:cs typeface="Courier New"/>
                <a:sym typeface="Courier New"/>
              </a:rPr>
              <a:t>GROUP BY 1;</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endParaRPr lang="en-US" sz="900" dirty="0">
              <a:latin typeface="Courier New"/>
              <a:ea typeface="Courier New"/>
              <a:cs typeface="Courier New"/>
              <a:sym typeface="Courier New"/>
            </a:endParaRPr>
          </a:p>
        </p:txBody>
      </p:sp>
      <p:graphicFrame>
        <p:nvGraphicFramePr>
          <p:cNvPr id="7" name="Shape 317">
            <a:extLst>
              <a:ext uri="{FF2B5EF4-FFF2-40B4-BE49-F238E27FC236}">
                <a16:creationId xmlns:a16="http://schemas.microsoft.com/office/drawing/2014/main" id="{7045DD08-E579-044D-A63B-D5BBA6ED21CE}"/>
              </a:ext>
            </a:extLst>
          </p:cNvPr>
          <p:cNvGraphicFramePr/>
          <p:nvPr>
            <p:extLst>
              <p:ext uri="{D42A27DB-BD31-4B8C-83A1-F6EECF244321}">
                <p14:modId xmlns:p14="http://schemas.microsoft.com/office/powerpoint/2010/main" val="2250431028"/>
              </p:ext>
            </p:extLst>
          </p:nvPr>
        </p:nvGraphicFramePr>
        <p:xfrm>
          <a:off x="4572000" y="2395889"/>
          <a:ext cx="3892269" cy="733534"/>
        </p:xfrm>
        <a:graphic>
          <a:graphicData uri="http://schemas.openxmlformats.org/drawingml/2006/table">
            <a:tbl>
              <a:tblPr>
                <a:noFill/>
                <a:tableStyleId>{41C52BF7-F10D-42DD-8479-FF2DDF1A0279}</a:tableStyleId>
              </a:tblPr>
              <a:tblGrid>
                <a:gridCol w="1706753">
                  <a:extLst>
                    <a:ext uri="{9D8B030D-6E8A-4147-A177-3AD203B41FA5}">
                      <a16:colId xmlns:a16="http://schemas.microsoft.com/office/drawing/2014/main" val="20000"/>
                    </a:ext>
                  </a:extLst>
                </a:gridCol>
                <a:gridCol w="2185516">
                  <a:extLst>
                    <a:ext uri="{9D8B030D-6E8A-4147-A177-3AD203B41FA5}">
                      <a16:colId xmlns:a16="http://schemas.microsoft.com/office/drawing/2014/main" val="20001"/>
                    </a:ext>
                  </a:extLst>
                </a:gridCol>
              </a:tblGrid>
              <a:tr h="245854">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err="1">
                          <a:solidFill>
                            <a:srgbClr val="FFFFFF"/>
                          </a:solidFill>
                          <a:latin typeface="Arial"/>
                          <a:cs typeface="Arial"/>
                          <a:sym typeface="Arial"/>
                        </a:rPr>
                        <a:t>pairs_tried_on</a:t>
                      </a:r>
                      <a:endParaRPr lang="en-US" sz="1000" b="1" i="0" u="none" strike="noStrike" cap="none" dirty="0">
                        <a:solidFill>
                          <a:srgbClr val="FFFFFF"/>
                        </a:solidFill>
                        <a:latin typeface="Arial"/>
                        <a:cs typeface="Arial"/>
                        <a:sym typeface="Arial"/>
                      </a:endParaRPr>
                    </a:p>
                  </a:txBody>
                  <a:tcPr anchor="ctr">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err="1">
                          <a:solidFill>
                            <a:srgbClr val="FFFFFF"/>
                          </a:solidFill>
                          <a:latin typeface="Arial"/>
                          <a:cs typeface="Arial"/>
                          <a:sym typeface="Arial"/>
                        </a:rPr>
                        <a:t>total_purchases</a:t>
                      </a:r>
                      <a:endParaRPr lang="en-US" sz="1000" b="1" i="0" u="none" strike="noStrike" cap="none" dirty="0">
                        <a:solidFill>
                          <a:srgbClr val="FFFFFF"/>
                        </a:solidFill>
                        <a:latin typeface="Arial"/>
                        <a:cs typeface="Arial"/>
                        <a:sym typeface="Arial"/>
                      </a:endParaRPr>
                    </a:p>
                  </a:txBody>
                  <a:tcPr anchor="ctr">
                    <a:solidFill>
                      <a:srgbClr val="204056">
                        <a:alpha val="82352"/>
                      </a:srgbClr>
                    </a:solidFill>
                  </a:tcPr>
                </a:tc>
                <a:extLst>
                  <a:ext uri="{0D108BD9-81ED-4DB2-BD59-A6C34878D82A}">
                    <a16:rowId xmlns:a16="http://schemas.microsoft.com/office/drawing/2014/main" val="10000"/>
                  </a:ext>
                </a:extLst>
              </a:tr>
              <a:tr h="20049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rgbClr val="525252"/>
                          </a:solidFill>
                          <a:effectLst/>
                          <a:latin typeface="Arial"/>
                          <a:cs typeface="Arial"/>
                          <a:sym typeface="Arial"/>
                        </a:rPr>
                        <a:t>3 pairs</a:t>
                      </a:r>
                    </a:p>
                  </a:txBody>
                  <a:tcPr anchor="ctr"/>
                </a:tc>
                <a:tc>
                  <a:txBody>
                    <a:bodyPr/>
                    <a:lstStyle/>
                    <a:p>
                      <a:pPr marR="0" algn="ctr" rtl="0">
                        <a:lnSpc>
                          <a:spcPct val="100000"/>
                        </a:lnSpc>
                        <a:spcBef>
                          <a:spcPts val="0"/>
                        </a:spcBef>
                        <a:spcAft>
                          <a:spcPts val="0"/>
                        </a:spcAft>
                        <a:buClr>
                          <a:srgbClr val="000000"/>
                        </a:buClr>
                        <a:buFont typeface="Arial"/>
                      </a:pPr>
                      <a:r>
                        <a:rPr lang="en-US" sz="1000" b="0" i="0" u="none" strike="noStrike" cap="none" dirty="0">
                          <a:solidFill>
                            <a:srgbClr val="525252"/>
                          </a:solidFill>
                          <a:effectLst/>
                          <a:latin typeface="Monaco" pitchFamily="2" charset="77"/>
                          <a:cs typeface="Arial"/>
                          <a:sym typeface="Arial"/>
                        </a:rPr>
                        <a:t>379</a:t>
                      </a:r>
                    </a:p>
                  </a:txBody>
                  <a:tcPr anchor="ctr"/>
                </a:tc>
                <a:extLst>
                  <a:ext uri="{0D108BD9-81ED-4DB2-BD59-A6C34878D82A}">
                    <a16:rowId xmlns:a16="http://schemas.microsoft.com/office/drawing/2014/main" val="10001"/>
                  </a:ext>
                </a:extLst>
              </a:tr>
              <a:tr h="184407">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rgbClr val="525252"/>
                          </a:solidFill>
                          <a:effectLst/>
                          <a:latin typeface="Arial"/>
                          <a:cs typeface="Arial"/>
                          <a:sym typeface="Arial"/>
                        </a:rPr>
                        <a:t>5 pairs</a:t>
                      </a:r>
                    </a:p>
                  </a:txBody>
                  <a:tcPr anchor="ctr"/>
                </a:tc>
                <a:tc>
                  <a:txBody>
                    <a:bodyPr/>
                    <a:lstStyle/>
                    <a:p>
                      <a:pPr marR="0" algn="ctr" rtl="0">
                        <a:lnSpc>
                          <a:spcPct val="100000"/>
                        </a:lnSpc>
                        <a:spcBef>
                          <a:spcPts val="0"/>
                        </a:spcBef>
                        <a:spcAft>
                          <a:spcPts val="0"/>
                        </a:spcAft>
                        <a:buClr>
                          <a:srgbClr val="000000"/>
                        </a:buClr>
                        <a:buFont typeface="Arial"/>
                      </a:pPr>
                      <a:r>
                        <a:rPr lang="en-US" sz="1000" b="0" i="0" u="none" strike="noStrike" cap="none" dirty="0">
                          <a:solidFill>
                            <a:srgbClr val="525252"/>
                          </a:solidFill>
                          <a:effectLst/>
                          <a:latin typeface="Monaco" pitchFamily="2" charset="77"/>
                          <a:cs typeface="Arial"/>
                          <a:sym typeface="Arial"/>
                        </a:rPr>
                        <a:t>371</a:t>
                      </a:r>
                    </a:p>
                  </a:txBody>
                  <a:tcPr anchor="ctr"/>
                </a:tc>
                <a:extLst>
                  <a:ext uri="{0D108BD9-81ED-4DB2-BD59-A6C34878D82A}">
                    <a16:rowId xmlns:a16="http://schemas.microsoft.com/office/drawing/2014/main" val="10002"/>
                  </a:ext>
                </a:extLst>
              </a:tr>
            </a:tbl>
          </a:graphicData>
        </a:graphic>
      </p:graphicFrame>
      <p:graphicFrame>
        <p:nvGraphicFramePr>
          <p:cNvPr id="9" name="Shape 317">
            <a:extLst>
              <a:ext uri="{FF2B5EF4-FFF2-40B4-BE49-F238E27FC236}">
                <a16:creationId xmlns:a16="http://schemas.microsoft.com/office/drawing/2014/main" id="{8AF200E0-8A22-6E4F-86FD-366EEE07C8DB}"/>
              </a:ext>
            </a:extLst>
          </p:cNvPr>
          <p:cNvGraphicFramePr/>
          <p:nvPr>
            <p:extLst>
              <p:ext uri="{D42A27DB-BD31-4B8C-83A1-F6EECF244321}">
                <p14:modId xmlns:p14="http://schemas.microsoft.com/office/powerpoint/2010/main" val="635778"/>
              </p:ext>
            </p:extLst>
          </p:nvPr>
        </p:nvGraphicFramePr>
        <p:xfrm>
          <a:off x="4572000" y="3393748"/>
          <a:ext cx="3892269" cy="733534"/>
        </p:xfrm>
        <a:graphic>
          <a:graphicData uri="http://schemas.openxmlformats.org/drawingml/2006/table">
            <a:tbl>
              <a:tblPr>
                <a:noFill/>
                <a:tableStyleId>{41C52BF7-F10D-42DD-8479-FF2DDF1A0279}</a:tableStyleId>
              </a:tblPr>
              <a:tblGrid>
                <a:gridCol w="1706753">
                  <a:extLst>
                    <a:ext uri="{9D8B030D-6E8A-4147-A177-3AD203B41FA5}">
                      <a16:colId xmlns:a16="http://schemas.microsoft.com/office/drawing/2014/main" val="20000"/>
                    </a:ext>
                  </a:extLst>
                </a:gridCol>
                <a:gridCol w="2185516">
                  <a:extLst>
                    <a:ext uri="{9D8B030D-6E8A-4147-A177-3AD203B41FA5}">
                      <a16:colId xmlns:a16="http://schemas.microsoft.com/office/drawing/2014/main" val="20001"/>
                    </a:ext>
                  </a:extLst>
                </a:gridCol>
              </a:tblGrid>
              <a:tr h="245854">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err="1">
                          <a:solidFill>
                            <a:srgbClr val="FFFFFF"/>
                          </a:solidFill>
                          <a:latin typeface="Arial"/>
                          <a:cs typeface="Arial"/>
                          <a:sym typeface="Arial"/>
                        </a:rPr>
                        <a:t>pairs_tried_on</a:t>
                      </a:r>
                      <a:endParaRPr lang="en-US" sz="1000" b="1" i="0" u="none" strike="noStrike" cap="none" dirty="0">
                        <a:solidFill>
                          <a:srgbClr val="FFFFFF"/>
                        </a:solidFill>
                        <a:latin typeface="Arial"/>
                        <a:cs typeface="Arial"/>
                        <a:sym typeface="Arial"/>
                      </a:endParaRPr>
                    </a:p>
                  </a:txBody>
                  <a:tcPr anchor="ctr">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err="1">
                          <a:solidFill>
                            <a:srgbClr val="FFFFFF"/>
                          </a:solidFill>
                          <a:latin typeface="Arial"/>
                          <a:cs typeface="Arial"/>
                          <a:sym typeface="Arial"/>
                        </a:rPr>
                        <a:t>average_purchase_price</a:t>
                      </a:r>
                      <a:endParaRPr lang="en-US" sz="1000" b="1" i="0" u="none" strike="noStrike" cap="none" dirty="0">
                        <a:solidFill>
                          <a:srgbClr val="FFFFFF"/>
                        </a:solidFill>
                        <a:latin typeface="Arial"/>
                        <a:cs typeface="Arial"/>
                        <a:sym typeface="Arial"/>
                      </a:endParaRPr>
                    </a:p>
                  </a:txBody>
                  <a:tcPr anchor="ctr">
                    <a:solidFill>
                      <a:srgbClr val="204056">
                        <a:alpha val="82352"/>
                      </a:srgbClr>
                    </a:solidFill>
                  </a:tcPr>
                </a:tc>
                <a:extLst>
                  <a:ext uri="{0D108BD9-81ED-4DB2-BD59-A6C34878D82A}">
                    <a16:rowId xmlns:a16="http://schemas.microsoft.com/office/drawing/2014/main" val="10000"/>
                  </a:ext>
                </a:extLst>
              </a:tr>
              <a:tr h="200498">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rgbClr val="525252"/>
                          </a:solidFill>
                          <a:effectLst/>
                          <a:latin typeface="Arial"/>
                          <a:cs typeface="Arial"/>
                          <a:sym typeface="Arial"/>
                        </a:rPr>
                        <a:t>3 pairs</a:t>
                      </a:r>
                    </a:p>
                  </a:txBody>
                  <a:tcPr anchor="ctr"/>
                </a:tc>
                <a:tc>
                  <a:txBody>
                    <a:bodyPr/>
                    <a:lstStyle/>
                    <a:p>
                      <a:pPr marR="0" algn="ctr" rtl="0">
                        <a:lnSpc>
                          <a:spcPct val="100000"/>
                        </a:lnSpc>
                        <a:spcBef>
                          <a:spcPts val="0"/>
                        </a:spcBef>
                        <a:spcAft>
                          <a:spcPts val="0"/>
                        </a:spcAft>
                        <a:buClr>
                          <a:srgbClr val="000000"/>
                        </a:buClr>
                        <a:buFont typeface="Arial"/>
                      </a:pPr>
                      <a:r>
                        <a:rPr lang="en-US" sz="1000" b="0" i="0" u="none" strike="noStrike" cap="none" dirty="0">
                          <a:solidFill>
                            <a:srgbClr val="525252"/>
                          </a:solidFill>
                          <a:effectLst/>
                          <a:latin typeface="Monaco" pitchFamily="2" charset="77"/>
                          <a:cs typeface="Arial"/>
                          <a:sym typeface="Arial"/>
                        </a:rPr>
                        <a:t>113.26</a:t>
                      </a:r>
                    </a:p>
                  </a:txBody>
                  <a:tcPr anchor="ctr"/>
                </a:tc>
                <a:extLst>
                  <a:ext uri="{0D108BD9-81ED-4DB2-BD59-A6C34878D82A}">
                    <a16:rowId xmlns:a16="http://schemas.microsoft.com/office/drawing/2014/main" val="10001"/>
                  </a:ext>
                </a:extLst>
              </a:tr>
              <a:tr h="184407">
                <a:tc>
                  <a:txBody>
                    <a:bodyPr/>
                    <a:lstStyle/>
                    <a:p>
                      <a:pPr marR="0" algn="ctr" rtl="0">
                        <a:lnSpc>
                          <a:spcPct val="100000"/>
                        </a:lnSpc>
                        <a:spcBef>
                          <a:spcPts val="0"/>
                        </a:spcBef>
                        <a:spcAft>
                          <a:spcPts val="0"/>
                        </a:spcAft>
                        <a:buClr>
                          <a:srgbClr val="000000"/>
                        </a:buClr>
                        <a:buFont typeface="Arial"/>
                      </a:pPr>
                      <a:r>
                        <a:rPr lang="en-US" sz="1000" b="1" i="0" u="none" strike="noStrike" cap="none" dirty="0">
                          <a:solidFill>
                            <a:srgbClr val="525252"/>
                          </a:solidFill>
                          <a:effectLst/>
                          <a:latin typeface="Arial"/>
                          <a:cs typeface="Arial"/>
                          <a:sym typeface="Arial"/>
                        </a:rPr>
                        <a:t>5 pairs</a:t>
                      </a:r>
                    </a:p>
                  </a:txBody>
                  <a:tcPr anchor="ctr"/>
                </a:tc>
                <a:tc>
                  <a:txBody>
                    <a:bodyPr/>
                    <a:lstStyle/>
                    <a:p>
                      <a:pPr marR="0" algn="ctr" rtl="0">
                        <a:lnSpc>
                          <a:spcPct val="100000"/>
                        </a:lnSpc>
                        <a:spcBef>
                          <a:spcPts val="0"/>
                        </a:spcBef>
                        <a:spcAft>
                          <a:spcPts val="0"/>
                        </a:spcAft>
                        <a:buClr>
                          <a:srgbClr val="000000"/>
                        </a:buClr>
                        <a:buFont typeface="Arial"/>
                      </a:pPr>
                      <a:r>
                        <a:rPr lang="en-US" sz="1000" b="0" i="0" u="none" strike="noStrike" cap="none" dirty="0">
                          <a:solidFill>
                            <a:srgbClr val="525252"/>
                          </a:solidFill>
                          <a:effectLst/>
                          <a:latin typeface="Monaco" pitchFamily="2" charset="77"/>
                          <a:cs typeface="Arial"/>
                          <a:sym typeface="Arial"/>
                        </a:rPr>
                        <a:t>112.35</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6828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5.1 </a:t>
            </a:r>
            <a:r>
              <a:rPr lang="en" sz="2400" b="1" i="0" u="none" strike="noStrike" cap="none" dirty="0">
                <a:solidFill>
                  <a:srgbClr val="295269"/>
                </a:solidFill>
                <a:latin typeface="Roboto"/>
                <a:ea typeface="Roboto"/>
                <a:cs typeface="Roboto"/>
                <a:sym typeface="Roboto"/>
              </a:rPr>
              <a:t>Home Try-On Funnel: New Table (Left Join)</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4"/>
            <a:ext cx="8520600" cy="321692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US" dirty="0"/>
              <a:t>The number of pairs tried on does not make a significant different whether users made a purchase or not</a:t>
            </a:r>
          </a:p>
          <a:p>
            <a:br>
              <a:rPr lang="en-US" dirty="0"/>
            </a:br>
            <a:br>
              <a:rPr lang="en-US" sz="1200" dirty="0">
                <a:latin typeface="Roboto"/>
                <a:ea typeface="Roboto"/>
                <a:cs typeface="Roboto"/>
                <a:sym typeface="Roboto"/>
              </a:rPr>
            </a:br>
            <a:endParaRPr lang="en-US" sz="1200" dirty="0">
              <a:latin typeface="Roboto"/>
              <a:ea typeface="Roboto"/>
              <a:cs typeface="Roboto"/>
              <a:sym typeface="Roboto"/>
            </a:endParaRPr>
          </a:p>
        </p:txBody>
      </p:sp>
      <p:sp>
        <p:nvSpPr>
          <p:cNvPr id="5" name="Shape 323">
            <a:extLst>
              <a:ext uri="{FF2B5EF4-FFF2-40B4-BE49-F238E27FC236}">
                <a16:creationId xmlns:a16="http://schemas.microsoft.com/office/drawing/2014/main" id="{59A97C0B-716E-2A4E-9365-D66BC6EF14CD}"/>
              </a:ext>
            </a:extLst>
          </p:cNvPr>
          <p:cNvSpPr txBox="1"/>
          <p:nvPr/>
        </p:nvSpPr>
        <p:spPr>
          <a:xfrm>
            <a:off x="467393" y="2249848"/>
            <a:ext cx="3471533" cy="1747879"/>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lvl="0">
              <a:buClr>
                <a:schemeClr val="dk1"/>
              </a:buClr>
              <a:buSzPts val="1100"/>
            </a:pP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quiz AS 'q'</a:t>
            </a:r>
          </a:p>
          <a:p>
            <a:pPr lvl="0">
              <a:buClr>
                <a:schemeClr val="dk1"/>
              </a:buClr>
              <a:buSzPts val="11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AS 'h'</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LEFT JOIN purchase AS 'p'</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10;</a:t>
            </a:r>
          </a:p>
          <a:p>
            <a:pPr lvl="0">
              <a:buClr>
                <a:schemeClr val="dk1"/>
              </a:buClr>
              <a:buSzPts val="1100"/>
            </a:pPr>
            <a:endParaRPr lang="en-US" sz="900" dirty="0">
              <a:latin typeface="Courier New"/>
              <a:ea typeface="Courier New"/>
              <a:cs typeface="Courier New"/>
              <a:sym typeface="Courier New"/>
            </a:endParaRPr>
          </a:p>
        </p:txBody>
      </p:sp>
      <p:pic>
        <p:nvPicPr>
          <p:cNvPr id="3" name="Picture 2">
            <a:extLst>
              <a:ext uri="{FF2B5EF4-FFF2-40B4-BE49-F238E27FC236}">
                <a16:creationId xmlns:a16="http://schemas.microsoft.com/office/drawing/2014/main" id="{9501A560-29CF-E748-8E10-C78FEDBA2F8C}"/>
              </a:ext>
            </a:extLst>
          </p:cNvPr>
          <p:cNvPicPr>
            <a:picLocks noChangeAspect="1"/>
          </p:cNvPicPr>
          <p:nvPr/>
        </p:nvPicPr>
        <p:blipFill>
          <a:blip r:embed="rId3"/>
          <a:stretch>
            <a:fillRect/>
          </a:stretch>
        </p:blipFill>
        <p:spPr>
          <a:xfrm>
            <a:off x="4378300" y="2155076"/>
            <a:ext cx="4234209" cy="1937424"/>
          </a:xfrm>
          <a:prstGeom prst="rect">
            <a:avLst/>
          </a:prstGeom>
        </p:spPr>
      </p:pic>
    </p:spTree>
    <p:extLst>
      <p:ext uri="{BB962C8B-B14F-4D97-AF65-F5344CB8AC3E}">
        <p14:creationId xmlns:p14="http://schemas.microsoft.com/office/powerpoint/2010/main" val="2403008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6.1 Purchase Journey and Details </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4" y="1201324"/>
            <a:ext cx="8654325" cy="837869"/>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228600" lvl="0" indent="-228600">
              <a:buFont typeface="+mj-lt"/>
              <a:buAutoNum type="arabicPeriod"/>
            </a:pPr>
            <a:r>
              <a:rPr lang="en-US" sz="1100" dirty="0"/>
              <a:t>Compare conversion from quiz </a:t>
            </a:r>
            <a:r>
              <a:rPr lang="en-US" sz="1100" dirty="0">
                <a:sym typeface="Wingdings" pitchFamily="2" charset="2"/>
              </a:rPr>
              <a:t></a:t>
            </a:r>
            <a:r>
              <a:rPr lang="en-US" sz="1100" dirty="0"/>
              <a:t> </a:t>
            </a:r>
            <a:r>
              <a:rPr lang="en-US" sz="1100" dirty="0" err="1"/>
              <a:t>home_try_on</a:t>
            </a:r>
            <a:r>
              <a:rPr lang="en-US" sz="1100" dirty="0"/>
              <a:t> and </a:t>
            </a:r>
            <a:r>
              <a:rPr lang="en-US" sz="1100" dirty="0" err="1"/>
              <a:t>home_try_on</a:t>
            </a:r>
            <a:r>
              <a:rPr lang="en-US" sz="1100" dirty="0"/>
              <a:t> --&gt; purchase. </a:t>
            </a:r>
            <a:r>
              <a:rPr lang="en-US" sz="1100" i="1" dirty="0"/>
              <a:t>66% of home try-ons made a purchase. </a:t>
            </a:r>
            <a:endParaRPr lang="en-US" sz="1100" dirty="0"/>
          </a:p>
          <a:p>
            <a:pPr marL="228600" lvl="0" indent="-228600">
              <a:buFont typeface="+mj-lt"/>
              <a:buAutoNum type="arabicPeriod"/>
            </a:pPr>
            <a:r>
              <a:rPr lang="en-US" sz="1100" dirty="0"/>
              <a:t>Average purchase amount. </a:t>
            </a:r>
            <a:r>
              <a:rPr lang="en-US" sz="1100" i="1" dirty="0"/>
              <a:t>Average purchase price was $112.72</a:t>
            </a:r>
            <a:endParaRPr lang="en-US" sz="1100" dirty="0"/>
          </a:p>
          <a:p>
            <a:pPr marL="228600" lvl="0" indent="-228600">
              <a:buFont typeface="+mj-lt"/>
              <a:buAutoNum type="arabicPeriod"/>
            </a:pPr>
            <a:r>
              <a:rPr lang="en-US" sz="1100" dirty="0"/>
              <a:t>Most popular frame types. </a:t>
            </a:r>
            <a:r>
              <a:rPr lang="en-US" sz="1100" i="1" dirty="0"/>
              <a:t>Eugene Narrow and Dawes are the most popular models. Monocle and Olive are the least popular</a:t>
            </a:r>
            <a:endParaRPr lang="en-US" sz="1100" dirty="0"/>
          </a:p>
        </p:txBody>
      </p:sp>
      <p:pic>
        <p:nvPicPr>
          <p:cNvPr id="3" name="Picture 2">
            <a:extLst>
              <a:ext uri="{FF2B5EF4-FFF2-40B4-BE49-F238E27FC236}">
                <a16:creationId xmlns:a16="http://schemas.microsoft.com/office/drawing/2014/main" id="{6E9E1055-5495-DA4E-A512-60EA41873754}"/>
              </a:ext>
            </a:extLst>
          </p:cNvPr>
          <p:cNvPicPr>
            <a:picLocks noChangeAspect="1"/>
          </p:cNvPicPr>
          <p:nvPr/>
        </p:nvPicPr>
        <p:blipFill>
          <a:blip r:embed="rId3"/>
          <a:stretch>
            <a:fillRect/>
          </a:stretch>
        </p:blipFill>
        <p:spPr>
          <a:xfrm>
            <a:off x="501705" y="2233340"/>
            <a:ext cx="2822459" cy="2804964"/>
          </a:xfrm>
          <a:prstGeom prst="rect">
            <a:avLst/>
          </a:prstGeom>
        </p:spPr>
      </p:pic>
      <p:pic>
        <p:nvPicPr>
          <p:cNvPr id="5" name="Picture 4">
            <a:extLst>
              <a:ext uri="{FF2B5EF4-FFF2-40B4-BE49-F238E27FC236}">
                <a16:creationId xmlns:a16="http://schemas.microsoft.com/office/drawing/2014/main" id="{2E81FBFE-3240-994F-8135-1C6F412359C7}"/>
              </a:ext>
            </a:extLst>
          </p:cNvPr>
          <p:cNvPicPr>
            <a:picLocks noChangeAspect="1"/>
          </p:cNvPicPr>
          <p:nvPr/>
        </p:nvPicPr>
        <p:blipFill>
          <a:blip r:embed="rId4"/>
          <a:stretch>
            <a:fillRect/>
          </a:stretch>
        </p:blipFill>
        <p:spPr>
          <a:xfrm>
            <a:off x="4130064" y="2472061"/>
            <a:ext cx="4702236" cy="21955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7. Insights</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5" y="1201325"/>
            <a:ext cx="8739448"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US" sz="1200" b="0" i="0" u="none" strike="noStrike" cap="none" dirty="0">
                <a:solidFill>
                  <a:srgbClr val="000000"/>
                </a:solidFill>
                <a:latin typeface="Roboto"/>
                <a:ea typeface="Roboto"/>
                <a:cs typeface="Roboto"/>
                <a:sym typeface="Roboto"/>
              </a:rPr>
              <a:t>Low quiz completion at two points the quiz funnel. First </a:t>
            </a:r>
            <a:r>
              <a:rPr lang="en-US" sz="1200" dirty="0">
                <a:latin typeface="Roboto"/>
                <a:ea typeface="Roboto"/>
                <a:cs typeface="Roboto"/>
                <a:sym typeface="Roboto"/>
              </a:rPr>
              <a:t>issue is when users are asked for their preferred shape. </a:t>
            </a:r>
            <a:r>
              <a:rPr lang="en-US" sz="1200" b="0" i="0" u="none" strike="noStrike" cap="none" dirty="0">
                <a:solidFill>
                  <a:srgbClr val="000000"/>
                </a:solidFill>
                <a:latin typeface="Roboto"/>
                <a:ea typeface="Roboto"/>
                <a:cs typeface="Roboto"/>
                <a:sym typeface="Roboto"/>
              </a:rPr>
              <a:t>This may be an area users are struggling to answer for themselves, sugges</a:t>
            </a:r>
            <a:r>
              <a:rPr lang="en-US" sz="1200" dirty="0">
                <a:latin typeface="Roboto"/>
                <a:ea typeface="Roboto"/>
                <a:cs typeface="Roboto"/>
                <a:sym typeface="Roboto"/>
              </a:rPr>
              <a:t>t </a:t>
            </a:r>
            <a:r>
              <a:rPr lang="en-US" sz="1200" b="0" i="0" u="none" strike="noStrike" cap="none" dirty="0">
                <a:solidFill>
                  <a:srgbClr val="000000"/>
                </a:solidFill>
                <a:latin typeface="Roboto"/>
                <a:ea typeface="Roboto"/>
                <a:cs typeface="Roboto"/>
                <a:sym typeface="Roboto"/>
              </a:rPr>
              <a:t>including questions to help users figure this out. Second issue is most recent eye exam, suggesting that some users may need a new eye exam. </a:t>
            </a:r>
            <a:r>
              <a:rPr lang="en-US" sz="1200" b="0" i="0" u="none" strike="noStrike" cap="none" dirty="0" err="1">
                <a:solidFill>
                  <a:srgbClr val="000000"/>
                </a:solidFill>
                <a:latin typeface="Roboto"/>
                <a:ea typeface="Roboto"/>
                <a:cs typeface="Roboto"/>
                <a:sym typeface="Roboto"/>
              </a:rPr>
              <a:t>Warby</a:t>
            </a:r>
            <a:r>
              <a:rPr lang="en-US" sz="1200" b="0" i="0" u="none" strike="noStrike" cap="none" dirty="0">
                <a:solidFill>
                  <a:srgbClr val="000000"/>
                </a:solidFill>
                <a:latin typeface="Roboto"/>
                <a:ea typeface="Roboto"/>
                <a:cs typeface="Roboto"/>
                <a:sym typeface="Roboto"/>
              </a:rPr>
              <a:t> Parker can provide information at this point about where to get an exam to help potential customers.</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endParaRPr lang="en-US"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US" sz="1200" dirty="0" err="1">
                <a:latin typeface="Roboto"/>
                <a:ea typeface="Roboto"/>
                <a:cs typeface="Roboto"/>
                <a:sym typeface="Roboto"/>
              </a:rPr>
              <a:t>Warby</a:t>
            </a:r>
            <a:r>
              <a:rPr lang="en-US" sz="1200" dirty="0">
                <a:latin typeface="Roboto"/>
                <a:ea typeface="Roboto"/>
                <a:cs typeface="Roboto"/>
                <a:sym typeface="Roboto"/>
              </a:rPr>
              <a:t> Parker should be flexible with the number of frames users are able to try on since there doesn’t appear to be a clear relationship between pairs trained on and purchase. Consider experimenting with higher amounts to see if this increases purchase rate. Alternatively, this may suggest that trying on more frames does not improve purchase rates. </a:t>
            </a:r>
            <a:r>
              <a:rPr lang="en-US" sz="1200">
                <a:latin typeface="Roboto"/>
                <a:ea typeface="Roboto"/>
                <a:cs typeface="Roboto"/>
                <a:sym typeface="Roboto"/>
              </a:rPr>
              <a:t>If </a:t>
            </a:r>
            <a:r>
              <a:rPr lang="en-US" sz="1200" dirty="0">
                <a:latin typeface="Roboto"/>
                <a:ea typeface="Roboto"/>
                <a:cs typeface="Roboto"/>
                <a:sym typeface="Roboto"/>
              </a:rPr>
              <a:t>shipping 5 frames has a higher cost than 3 frames, consider lowering the number of frames available for try-on in order to reduce shipping costs with minimal impact on purchase rates.</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endParaRPr lang="en-US"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r>
              <a:rPr lang="en-US" sz="1200" dirty="0">
                <a:latin typeface="Roboto"/>
                <a:ea typeface="Roboto"/>
                <a:cs typeface="Roboto"/>
                <a:sym typeface="Roboto"/>
              </a:rPr>
              <a:t>There is big variation in the purchase of different frame models, marketing or promotions may be considered for the less popular frames.</a:t>
            </a: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endParaRPr lang="en-US" sz="1200" b="0" i="0" u="none" strike="noStrike" cap="none" dirty="0">
              <a:solidFill>
                <a:srgbClr val="000000"/>
              </a:solidFill>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panose="020B0604020202020204" pitchFamily="34" charset="0"/>
              <a:buChar char="•"/>
            </a:pP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3510178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4352</TotalTime>
  <Words>841</Words>
  <Application>Microsoft Macintosh PowerPoint</Application>
  <PresentationFormat>On-screen Show (16:9)</PresentationFormat>
  <Paragraphs>165</Paragraphs>
  <Slides>9</Slides>
  <Notes>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Dosis</vt:lpstr>
      <vt:lpstr>Roboto Black</vt:lpstr>
      <vt:lpstr>Roboto</vt:lpstr>
      <vt:lpstr>Arial</vt:lpstr>
      <vt:lpstr>Wingdings</vt:lpstr>
      <vt:lpstr>Monaco</vt:lpstr>
      <vt:lpstr>Roboto Thin</vt:lpstr>
      <vt:lpstr>Courier New</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Daniel Koechlein</cp:lastModifiedBy>
  <cp:revision>11</cp:revision>
  <dcterms:modified xsi:type="dcterms:W3CDTF">2018-07-17T01:41:55Z</dcterms:modified>
</cp:coreProperties>
</file>